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6"/>
  </p:notesMasterIdLst>
  <p:sldIdLst>
    <p:sldId id="257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299" r:id="rId39"/>
    <p:sldId id="300" r:id="rId40"/>
    <p:sldId id="303" r:id="rId41"/>
    <p:sldId id="304" r:id="rId42"/>
    <p:sldId id="305" r:id="rId43"/>
    <p:sldId id="306" r:id="rId44"/>
    <p:sldId id="307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Barlow Light" panose="020B0600000101010101" charset="0"/>
      <p:regular r:id="rId51"/>
      <p:bold r:id="rId52"/>
      <p:italic r:id="rId53"/>
      <p:boldItalic r:id="rId54"/>
    </p:embeddedFont>
    <p:embeddedFont>
      <p:font typeface="Malgun Gothic" panose="020B0503020000020004" pitchFamily="50" charset="-127"/>
      <p:regular r:id="rId55"/>
      <p:bold r:id="rId56"/>
    </p:embeddedFont>
    <p:embeddedFont>
      <p:font typeface="Barlow Thin" panose="020B0600000101010101" charset="0"/>
      <p:regular r:id="rId57"/>
      <p:bold r:id="rId58"/>
      <p:italic r:id="rId59"/>
      <p:boldItalic r:id="rId60"/>
    </p:embeddedFont>
    <p:embeddedFont>
      <p:font typeface="Raleway Thin" panose="020B0600000101010101" charset="0"/>
      <p:regular r:id="rId61"/>
      <p:bold r:id="rId62"/>
      <p:italic r:id="rId63"/>
      <p:boldItalic r:id="rId64"/>
    </p:embeddedFont>
    <p:embeddedFont>
      <p:font typeface="Raleway" panose="020B0600000101010101" charset="0"/>
      <p:regular r:id="rId65"/>
      <p:bold r:id="rId66"/>
      <p:italic r:id="rId67"/>
      <p:boldItalic r:id="rId68"/>
    </p:embeddedFont>
    <p:embeddedFont>
      <p:font typeface="Barlow" panose="020B0600000101010101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1DB4A-B217-425B-8CD0-62D5A2DDCAB0}">
  <a:tblStyle styleId="{D351DB4A-B217-425B-8CD0-62D5A2DDCAB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7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0951f18c9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a0951f18c9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44b5c427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a44b5c427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44b5c427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a44b5c427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d1ef448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9d1ef448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0951f18c9_7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a0951f18c9_7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d1ef448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9d1ef448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8b2def40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ga8b2def40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8b2def40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a8b2def40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8b2def406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ga8b2def40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a8b2def406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ga8b2def406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a8b2def406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ga8b2def406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0951f18c9_3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0951f18c9_3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a8b2def406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ga8b2def406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a0951f18c9_3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a0951f18c9_3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a0951f18c9_3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ga0951f18c9_3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0951f18c9_7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ga0951f18c9_7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a0951f18c9_7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a0951f18c9_7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a0951f18c9_7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ga0951f18c9_7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a4d7c7c74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ga4d7c7c74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a0951f18c9_7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ga0951f18c9_7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0951f18c9_7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ga0951f18c9_7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a0951f18c9_7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ga0951f18c9_7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951f18c9_3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a0951f18c9_3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상황, 상황 선택 이유 태그를 추가하고 정리 필요!!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a0951f18c9_7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7" name="Google Shape;1277;ga0951f18c9_7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a0951f18c9_7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ga0951f18c9_7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a0951f18c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ga0951f18c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a3e546577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ga3e546577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a3e546577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ga3e546577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a3e546577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ga3e546577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9d59a7a12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g9d59a7a12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a89c1e590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1" name="Google Shape;1551;ga89c1e590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a89c1e590a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ga89c1e590a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ab0ea8d86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gab0ea8d86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0951f18c9_7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a0951f18c9_7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a89c1e590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5" name="Google Shape;1725;ga89c1e590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ab0ea8d8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gab0ea8d8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a21acc54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ga21acc54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a21acc541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ga21acc541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ab0ea8d86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gab0ea8d86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951f18c9_3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a0951f18c9_3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d1ef448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9d1ef448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0951f18c9_3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a0951f18c9_3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d1ef4487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2단계에서 선택한 문제 정의(해결하고자 하는 문제, 주제) 제시 필요!!</a:t>
            </a:r>
            <a:endParaRPr/>
          </a:p>
        </p:txBody>
      </p:sp>
      <p:sp>
        <p:nvSpPr>
          <p:cNvPr id="566" name="Google Shape;566;g9d1ef4487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44b5c427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a44b5c427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9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ko" sz="86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 i="0" u="none" strike="noStrike" cap="non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0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Zj6fPLHMNA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hyperlink" Target="http://www.youtube.com/watch?v=dZj6fPLHMNA" TargetMode="Externa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Zj6fPLHMNA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ctrTitle"/>
          </p:nvPr>
        </p:nvSpPr>
        <p:spPr>
          <a:xfrm>
            <a:off x="609425" y="1863600"/>
            <a:ext cx="81123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가짜 정보의 확산을 막는 방법</a:t>
            </a:r>
            <a:endParaRPr sz="3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7006038" y="4316900"/>
            <a:ext cx="142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Barlow"/>
                <a:ea typeface="Barlow"/>
                <a:cs typeface="Barlow"/>
                <a:sym typeface="Barlow"/>
              </a:rPr>
              <a:t>Baobab Tree</a:t>
            </a:r>
            <a:endParaRPr sz="1800"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675" y="4316900"/>
            <a:ext cx="633601" cy="6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7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해결책 탐색 ➂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621" name="Google Shape;621;p37"/>
          <p:cNvSpPr/>
          <p:nvPr/>
        </p:nvSpPr>
        <p:spPr>
          <a:xfrm rot="10800000" flipH="1">
            <a:off x="616651" y="2748862"/>
            <a:ext cx="3125400" cy="1964100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37"/>
          <p:cNvGrpSpPr/>
          <p:nvPr/>
        </p:nvGrpSpPr>
        <p:grpSpPr>
          <a:xfrm>
            <a:off x="4124772" y="3363570"/>
            <a:ext cx="745221" cy="734738"/>
            <a:chOff x="4858109" y="2631368"/>
            <a:chExt cx="316442" cy="315000"/>
          </a:xfrm>
        </p:grpSpPr>
        <p:sp>
          <p:nvSpPr>
            <p:cNvPr id="623" name="Google Shape;623;p37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37"/>
          <p:cNvGrpSpPr/>
          <p:nvPr/>
        </p:nvGrpSpPr>
        <p:grpSpPr>
          <a:xfrm>
            <a:off x="984446" y="2373803"/>
            <a:ext cx="2389812" cy="964568"/>
            <a:chOff x="1442627" y="5710929"/>
            <a:chExt cx="594318" cy="590600"/>
          </a:xfrm>
        </p:grpSpPr>
        <p:sp>
          <p:nvSpPr>
            <p:cNvPr id="626" name="Google Shape;626;p3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문제의 원인은 무엇인가?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p37"/>
          <p:cNvSpPr/>
          <p:nvPr/>
        </p:nvSpPr>
        <p:spPr>
          <a:xfrm rot="10800000" flipH="1">
            <a:off x="5252776" y="2748862"/>
            <a:ext cx="3125400" cy="1964100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7"/>
          <p:cNvSpPr txBox="1"/>
          <p:nvPr/>
        </p:nvSpPr>
        <p:spPr>
          <a:xfrm>
            <a:off x="5521100" y="3363563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크롬 확장 프로그램을 개발하여 사용자가 인터넷을 이용중에 현재 접속중인 웹사이트 정보의 사실 여부를 판단할 수 있도록 도와준다.</a:t>
            </a:r>
            <a:endParaRPr sz="16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3" name="Google Shape;633;p37"/>
          <p:cNvGrpSpPr/>
          <p:nvPr/>
        </p:nvGrpSpPr>
        <p:grpSpPr>
          <a:xfrm>
            <a:off x="5620571" y="2373803"/>
            <a:ext cx="2389812" cy="964568"/>
            <a:chOff x="1442627" y="5710929"/>
            <a:chExt cx="594318" cy="590600"/>
          </a:xfrm>
        </p:grpSpPr>
        <p:sp>
          <p:nvSpPr>
            <p:cNvPr id="634" name="Google Shape;634;p3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어떻게 해결할 수 있을까?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37"/>
          <p:cNvSpPr txBox="1"/>
          <p:nvPr/>
        </p:nvSpPr>
        <p:spPr>
          <a:xfrm>
            <a:off x="884975" y="3460188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사용자는 인터넷 이용중에 많은 가짜 정보를 접하고 해당 정보를 믿게 되는 경우가 많다.</a:t>
            </a:r>
            <a:endParaRPr sz="16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37"/>
          <p:cNvSpPr txBox="1"/>
          <p:nvPr/>
        </p:nvSpPr>
        <p:spPr>
          <a:xfrm>
            <a:off x="921875" y="1632025"/>
            <a:ext cx="74982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Barlow"/>
                <a:ea typeface="Barlow"/>
                <a:cs typeface="Barlow"/>
                <a:sym typeface="Barlow"/>
              </a:rPr>
              <a:t> 어떻게 하면 인터넷 이용 중에 정보들의 사실 여부를 판단할 수  있을까?</a:t>
            </a:r>
            <a:endParaRPr sz="1500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1" name="Google Shape;641;p37"/>
          <p:cNvSpPr/>
          <p:nvPr/>
        </p:nvSpPr>
        <p:spPr>
          <a:xfrm>
            <a:off x="616638" y="1728500"/>
            <a:ext cx="305231" cy="23824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8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해결책 탐색 ➃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647" name="Google Shape;647;p38"/>
          <p:cNvSpPr/>
          <p:nvPr/>
        </p:nvSpPr>
        <p:spPr>
          <a:xfrm rot="10800000" flipH="1">
            <a:off x="616651" y="2748862"/>
            <a:ext cx="3125400" cy="1964100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p38"/>
          <p:cNvGrpSpPr/>
          <p:nvPr/>
        </p:nvGrpSpPr>
        <p:grpSpPr>
          <a:xfrm>
            <a:off x="4124772" y="3363570"/>
            <a:ext cx="745221" cy="734738"/>
            <a:chOff x="4858109" y="2631368"/>
            <a:chExt cx="316442" cy="315000"/>
          </a:xfrm>
        </p:grpSpPr>
        <p:sp>
          <p:nvSpPr>
            <p:cNvPr id="649" name="Google Shape;649;p38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38"/>
          <p:cNvSpPr txBox="1"/>
          <p:nvPr/>
        </p:nvSpPr>
        <p:spPr>
          <a:xfrm>
            <a:off x="884975" y="3460175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겉으로는 정보의 사실 여부를 판단하기 어렵다.</a:t>
            </a:r>
            <a:endParaRPr sz="160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2" name="Google Shape;652;p38"/>
          <p:cNvGrpSpPr/>
          <p:nvPr/>
        </p:nvGrpSpPr>
        <p:grpSpPr>
          <a:xfrm>
            <a:off x="984446" y="2373803"/>
            <a:ext cx="2389812" cy="964568"/>
            <a:chOff x="1442627" y="5710929"/>
            <a:chExt cx="594318" cy="590600"/>
          </a:xfrm>
        </p:grpSpPr>
        <p:sp>
          <p:nvSpPr>
            <p:cNvPr id="653" name="Google Shape;653;p3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문제의 원인은 무엇인가?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38"/>
          <p:cNvSpPr/>
          <p:nvPr/>
        </p:nvSpPr>
        <p:spPr>
          <a:xfrm rot="10800000" flipH="1">
            <a:off x="5252776" y="2748862"/>
            <a:ext cx="3125400" cy="1964100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8"/>
          <p:cNvSpPr txBox="1"/>
          <p:nvPr/>
        </p:nvSpPr>
        <p:spPr>
          <a:xfrm>
            <a:off x="5521075" y="3460163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정보의 확산 패턴과 같은 루머의 특징들을 분석하여 정보의 사실 여부를 판별하는 인공지능 모델을 개발한다.</a:t>
            </a:r>
            <a:endParaRPr sz="16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60" name="Google Shape;660;p38"/>
          <p:cNvGrpSpPr/>
          <p:nvPr/>
        </p:nvGrpSpPr>
        <p:grpSpPr>
          <a:xfrm>
            <a:off x="5620571" y="2373803"/>
            <a:ext cx="2389812" cy="964568"/>
            <a:chOff x="1442627" y="5710929"/>
            <a:chExt cx="594318" cy="590600"/>
          </a:xfrm>
        </p:grpSpPr>
        <p:sp>
          <p:nvSpPr>
            <p:cNvPr id="661" name="Google Shape;661;p3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어떻게 해결할 수 있을까?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7" name="Google Shape;667;p38"/>
          <p:cNvSpPr/>
          <p:nvPr/>
        </p:nvSpPr>
        <p:spPr>
          <a:xfrm>
            <a:off x="616638" y="1728500"/>
            <a:ext cx="305231" cy="23824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66;p38"/>
          <p:cNvSpPr txBox="1"/>
          <p:nvPr/>
        </p:nvSpPr>
        <p:spPr>
          <a:xfrm>
            <a:off x="878625" y="1635645"/>
            <a:ext cx="74982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Barlow"/>
                <a:ea typeface="Barlow"/>
                <a:cs typeface="Barlow"/>
                <a:sym typeface="Barlow"/>
              </a:rPr>
              <a:t>  어떻게 하면 가짜 정보의 확산을 방지하는데에 기여할 수 있을까?</a:t>
            </a:r>
            <a:endParaRPr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9"/>
          <p:cNvSpPr txBox="1">
            <a:spLocks noGrp="1"/>
          </p:cNvSpPr>
          <p:nvPr>
            <p:ph type="title"/>
          </p:nvPr>
        </p:nvSpPr>
        <p:spPr>
          <a:xfrm>
            <a:off x="464249" y="647925"/>
            <a:ext cx="6880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해결책 탐색</a:t>
            </a:r>
            <a:endParaRPr sz="4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3" name="Google Shape;673;p39"/>
          <p:cNvSpPr txBox="1"/>
          <p:nvPr/>
        </p:nvSpPr>
        <p:spPr>
          <a:xfrm>
            <a:off x="540450" y="1855450"/>
            <a:ext cx="38526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◆ 웹 프론트엔드 개발 관련 문서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◆ 웹 서버 개발 관련 문서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◆ DB 설계 가이드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◆ 카카오톡 봇 API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◆ 웹 통신 정책 및 보안 이슈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◆ 크롬 확장 프로그램 API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◆ 크롬 확장 프로그램 개발 가이드</a:t>
            </a:r>
            <a:endParaRPr sz="1500"/>
          </a:p>
        </p:txBody>
      </p:sp>
      <p:sp>
        <p:nvSpPr>
          <p:cNvPr id="674" name="Google Shape;674;p39"/>
          <p:cNvSpPr txBox="1"/>
          <p:nvPr/>
        </p:nvSpPr>
        <p:spPr>
          <a:xfrm>
            <a:off x="4393050" y="1855450"/>
            <a:ext cx="38526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● 가짜 정보들의 특징 관련 논문 및 문서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● 가짜 정보 판별 알고리즘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● 가짜 정보 심각성 관련 뉴스 기사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● 가짜 정보로 인한 피해 사례들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● 가짜 정보 생성의 원인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● 가짜 정보 관련 법률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● 현재 연구중인 가짜 정보 해결 방안들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39"/>
          <p:cNvSpPr/>
          <p:nvPr/>
        </p:nvSpPr>
        <p:spPr>
          <a:xfrm>
            <a:off x="7966543" y="11612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9"/>
          <p:cNvSpPr txBox="1"/>
          <p:nvPr/>
        </p:nvSpPr>
        <p:spPr>
          <a:xfrm>
            <a:off x="6582350" y="1169200"/>
            <a:ext cx="1341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Barlow"/>
                <a:ea typeface="Barlow"/>
                <a:cs typeface="Barlow"/>
                <a:sym typeface="Barlow"/>
              </a:rPr>
              <a:t>필요한 자료</a:t>
            </a:r>
            <a:endParaRPr sz="17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7" name="Google Shape;677;p39"/>
          <p:cNvSpPr/>
          <p:nvPr/>
        </p:nvSpPr>
        <p:spPr>
          <a:xfrm>
            <a:off x="5380650" y="1634650"/>
            <a:ext cx="29412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1"/>
          <p:cNvSpPr txBox="1">
            <a:spLocks noGrp="1"/>
          </p:cNvSpPr>
          <p:nvPr>
            <p:ph type="ctrTitle"/>
          </p:nvPr>
        </p:nvSpPr>
        <p:spPr>
          <a:xfrm>
            <a:off x="1085850" y="2238794"/>
            <a:ext cx="46767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500">
                <a:latin typeface="Barlow"/>
                <a:ea typeface="Barlow"/>
                <a:cs typeface="Barlow"/>
                <a:sym typeface="Barlow"/>
              </a:rPr>
              <a:t>최적해 결정</a:t>
            </a:r>
            <a:endParaRPr sz="4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0" name="Google Shape;700;p41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01" name="Google Shape;701;p41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702" name="Google Shape;702;p41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3" name="Google Shape;723;p41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724" name="Google Shape;724;p41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1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1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41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41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41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41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41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41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41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41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41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41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41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41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41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41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41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41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41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41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41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41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41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41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41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41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41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41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41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41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41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41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41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41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41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41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41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41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41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4" name="Google Shape;764;p41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3" name="Google Shape;793;p41"/>
            <p:cNvGrpSpPr/>
            <p:nvPr/>
          </p:nvGrpSpPr>
          <p:grpSpPr>
            <a:xfrm flipH="1">
              <a:off x="2865276" y="3434799"/>
              <a:ext cx="598186" cy="1340314"/>
              <a:chOff x="4210728" y="4525714"/>
              <a:chExt cx="546438" cy="1224366"/>
            </a:xfrm>
          </p:grpSpPr>
          <p:sp>
            <p:nvSpPr>
              <p:cNvPr id="794" name="Google Shape;794;p41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41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41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41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41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41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1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1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1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1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1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1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1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2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최적해 결정</a:t>
            </a:r>
            <a:endParaRPr sz="4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2" name="Google Shape;812;p42"/>
          <p:cNvSpPr txBox="1"/>
          <p:nvPr/>
        </p:nvSpPr>
        <p:spPr>
          <a:xfrm>
            <a:off x="1484775" y="2610775"/>
            <a:ext cx="7115400" cy="19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 문제의 원인을 해결할 가능성이 있는가?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  해결책 구현에 투자될 기술력을 충분히 보유하고 있는가?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    </a:t>
            </a: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투자되는 비용은 저렴한가?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42"/>
          <p:cNvSpPr/>
          <p:nvPr/>
        </p:nvSpPr>
        <p:spPr>
          <a:xfrm>
            <a:off x="1284640" y="34484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2"/>
          <p:cNvSpPr/>
          <p:nvPr/>
        </p:nvSpPr>
        <p:spPr>
          <a:xfrm>
            <a:off x="1284640" y="4246902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2"/>
          <p:cNvSpPr/>
          <p:nvPr/>
        </p:nvSpPr>
        <p:spPr>
          <a:xfrm>
            <a:off x="1284640" y="2675752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p42"/>
          <p:cNvGrpSpPr/>
          <p:nvPr/>
        </p:nvGrpSpPr>
        <p:grpSpPr>
          <a:xfrm>
            <a:off x="845252" y="1755447"/>
            <a:ext cx="365499" cy="365499"/>
            <a:chOff x="1922075" y="1629000"/>
            <a:chExt cx="437200" cy="437200"/>
          </a:xfrm>
        </p:grpSpPr>
        <p:sp>
          <p:nvSpPr>
            <p:cNvPr id="817" name="Google Shape;817;p42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9" name="Google Shape;819;p42"/>
          <p:cNvSpPr txBox="1"/>
          <p:nvPr/>
        </p:nvSpPr>
        <p:spPr>
          <a:xfrm>
            <a:off x="1284650" y="1667450"/>
            <a:ext cx="2740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Barlow"/>
                <a:ea typeface="Barlow"/>
                <a:cs typeface="Barlow"/>
                <a:sym typeface="Barlow"/>
              </a:rPr>
              <a:t>해결책 선택 기준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0" name="Google Shape;820;p42"/>
          <p:cNvSpPr/>
          <p:nvPr/>
        </p:nvSpPr>
        <p:spPr>
          <a:xfrm>
            <a:off x="1324000" y="2197150"/>
            <a:ext cx="2740800" cy="45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3"/>
          <p:cNvSpPr txBox="1"/>
          <p:nvPr/>
        </p:nvSpPr>
        <p:spPr>
          <a:xfrm>
            <a:off x="2833075" y="1280000"/>
            <a:ext cx="59682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문제의 원인을 해결할 가능성이 있는가?</a:t>
            </a: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많은 양의 데이터가 꾸준히 확보되고 정확도가 높은 모델이 개발된다면 해결할 가능성이 높다.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43"/>
          <p:cNvSpPr txBox="1"/>
          <p:nvPr/>
        </p:nvSpPr>
        <p:spPr>
          <a:xfrm>
            <a:off x="2833075" y="2367250"/>
            <a:ext cx="5968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 구현에 투자될 기술력을 충분히 보유하고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→ 데이터의 사실 여부 검증이 가능한 인공지능 모델을 개발할 수 있는 기술력이 없다.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43"/>
          <p:cNvSpPr txBox="1"/>
          <p:nvPr/>
        </p:nvSpPr>
        <p:spPr>
          <a:xfrm>
            <a:off x="2833077" y="3778600"/>
            <a:ext cx="5968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투자되는 비용은 저렴한가? 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모델 학습을 위해 컴퓨팅 자원이 필요하다.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8" name="Google Shape;828;p43"/>
          <p:cNvGrpSpPr/>
          <p:nvPr/>
        </p:nvGrpSpPr>
        <p:grpSpPr>
          <a:xfrm>
            <a:off x="435826" y="1508598"/>
            <a:ext cx="1839775" cy="317762"/>
            <a:chOff x="359626" y="746598"/>
            <a:chExt cx="1839775" cy="317762"/>
          </a:xfrm>
        </p:grpSpPr>
        <p:sp>
          <p:nvSpPr>
            <p:cNvPr id="829" name="Google Shape;829;p43"/>
            <p:cNvSpPr/>
            <p:nvPr/>
          </p:nvSpPr>
          <p:spPr>
            <a:xfrm>
              <a:off x="359626" y="746598"/>
              <a:ext cx="1839775" cy="317762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359626" y="901465"/>
              <a:ext cx="217738" cy="162895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0054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1" name="Google Shape;831;p43"/>
          <p:cNvSpPr txBox="1">
            <a:spLocks noGrp="1"/>
          </p:cNvSpPr>
          <p:nvPr>
            <p:ph type="title"/>
          </p:nvPr>
        </p:nvSpPr>
        <p:spPr>
          <a:xfrm>
            <a:off x="720225" y="1577625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 모델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2" name="Google Shape;832;p43"/>
          <p:cNvGrpSpPr/>
          <p:nvPr/>
        </p:nvGrpSpPr>
        <p:grpSpPr>
          <a:xfrm>
            <a:off x="435826" y="1877998"/>
            <a:ext cx="1839776" cy="317762"/>
            <a:chOff x="3321050" y="1066800"/>
            <a:chExt cx="6505573" cy="1508125"/>
          </a:xfrm>
        </p:grpSpPr>
        <p:sp>
          <p:nvSpPr>
            <p:cNvPr id="833" name="Google Shape;833;p43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43"/>
          <p:cNvGrpSpPr/>
          <p:nvPr/>
        </p:nvGrpSpPr>
        <p:grpSpPr>
          <a:xfrm>
            <a:off x="435826" y="2247398"/>
            <a:ext cx="1839776" cy="317762"/>
            <a:chOff x="3321050" y="1066800"/>
            <a:chExt cx="6505573" cy="1508125"/>
          </a:xfrm>
        </p:grpSpPr>
        <p:sp>
          <p:nvSpPr>
            <p:cNvPr id="836" name="Google Shape;836;p43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43"/>
          <p:cNvGrpSpPr/>
          <p:nvPr/>
        </p:nvGrpSpPr>
        <p:grpSpPr>
          <a:xfrm>
            <a:off x="435826" y="2616798"/>
            <a:ext cx="1839776" cy="317762"/>
            <a:chOff x="3321050" y="1066800"/>
            <a:chExt cx="6505573" cy="1508125"/>
          </a:xfrm>
        </p:grpSpPr>
        <p:sp>
          <p:nvSpPr>
            <p:cNvPr id="839" name="Google Shape;839;p43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43"/>
          <p:cNvGrpSpPr/>
          <p:nvPr/>
        </p:nvGrpSpPr>
        <p:grpSpPr>
          <a:xfrm>
            <a:off x="435826" y="2986198"/>
            <a:ext cx="1839776" cy="317762"/>
            <a:chOff x="3321050" y="1066800"/>
            <a:chExt cx="6505573" cy="1508125"/>
          </a:xfrm>
        </p:grpSpPr>
        <p:sp>
          <p:nvSpPr>
            <p:cNvPr id="842" name="Google Shape;842;p43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4" name="Google Shape;844;p43"/>
          <p:cNvSpPr txBox="1">
            <a:spLocks noGrp="1"/>
          </p:cNvSpPr>
          <p:nvPr>
            <p:ph type="title"/>
          </p:nvPr>
        </p:nvSpPr>
        <p:spPr>
          <a:xfrm>
            <a:off x="849063" y="1947025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사용자 평가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3"/>
          <p:cNvSpPr txBox="1">
            <a:spLocks noGrp="1"/>
          </p:cNvSpPr>
          <p:nvPr>
            <p:ph type="title"/>
          </p:nvPr>
        </p:nvSpPr>
        <p:spPr>
          <a:xfrm>
            <a:off x="849075" y="2316425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카카오톡 봇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3"/>
          <p:cNvSpPr txBox="1">
            <a:spLocks noGrp="1"/>
          </p:cNvSpPr>
          <p:nvPr>
            <p:ph type="title"/>
          </p:nvPr>
        </p:nvSpPr>
        <p:spPr>
          <a:xfrm>
            <a:off x="720213" y="2685829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가짜 정보 사전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3"/>
          <p:cNvSpPr txBox="1">
            <a:spLocks noGrp="1"/>
          </p:cNvSpPr>
          <p:nvPr>
            <p:ph type="title"/>
          </p:nvPr>
        </p:nvSpPr>
        <p:spPr>
          <a:xfrm>
            <a:off x="720225" y="3055226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정보 추천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3"/>
          <p:cNvSpPr txBox="1"/>
          <p:nvPr/>
        </p:nvSpPr>
        <p:spPr>
          <a:xfrm>
            <a:off x="2115178" y="4600861"/>
            <a:ext cx="55548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투자되는 기술력과 자원이 부족하므로 제외하였다.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49" name="Google Shape;849;p43"/>
          <p:cNvSpPr/>
          <p:nvPr/>
        </p:nvSpPr>
        <p:spPr>
          <a:xfrm>
            <a:off x="1701675" y="4600825"/>
            <a:ext cx="345327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" name="Google Shape;850;p43"/>
          <p:cNvGrpSpPr/>
          <p:nvPr/>
        </p:nvGrpSpPr>
        <p:grpSpPr>
          <a:xfrm>
            <a:off x="435826" y="3355598"/>
            <a:ext cx="1839776" cy="317762"/>
            <a:chOff x="3321050" y="1066800"/>
            <a:chExt cx="6505573" cy="1508125"/>
          </a:xfrm>
        </p:grpSpPr>
        <p:sp>
          <p:nvSpPr>
            <p:cNvPr id="851" name="Google Shape;851;p43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720225" y="3424626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팩트 체크 확인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최적해 결정</a:t>
            </a:r>
            <a:endParaRPr sz="40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4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최적해 결정</a:t>
            </a:r>
            <a:endParaRPr sz="40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60" name="Google Shape;860;p44"/>
          <p:cNvGrpSpPr/>
          <p:nvPr/>
        </p:nvGrpSpPr>
        <p:grpSpPr>
          <a:xfrm>
            <a:off x="435826" y="1877998"/>
            <a:ext cx="1839775" cy="317762"/>
            <a:chOff x="359626" y="746598"/>
            <a:chExt cx="1839775" cy="317762"/>
          </a:xfrm>
        </p:grpSpPr>
        <p:sp>
          <p:nvSpPr>
            <p:cNvPr id="861" name="Google Shape;861;p44"/>
            <p:cNvSpPr/>
            <p:nvPr/>
          </p:nvSpPr>
          <p:spPr>
            <a:xfrm>
              <a:off x="359626" y="746598"/>
              <a:ext cx="1839775" cy="317762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359626" y="901465"/>
              <a:ext cx="217738" cy="162895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0054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44"/>
          <p:cNvGrpSpPr/>
          <p:nvPr/>
        </p:nvGrpSpPr>
        <p:grpSpPr>
          <a:xfrm>
            <a:off x="435826" y="1508598"/>
            <a:ext cx="1839776" cy="317762"/>
            <a:chOff x="3321050" y="1066800"/>
            <a:chExt cx="6505573" cy="1508125"/>
          </a:xfrm>
        </p:grpSpPr>
        <p:sp>
          <p:nvSpPr>
            <p:cNvPr id="864" name="Google Shape;864;p44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4"/>
          <p:cNvGrpSpPr/>
          <p:nvPr/>
        </p:nvGrpSpPr>
        <p:grpSpPr>
          <a:xfrm>
            <a:off x="435826" y="2247398"/>
            <a:ext cx="1839776" cy="317762"/>
            <a:chOff x="3321050" y="1066800"/>
            <a:chExt cx="6505573" cy="1508125"/>
          </a:xfrm>
        </p:grpSpPr>
        <p:sp>
          <p:nvSpPr>
            <p:cNvPr id="867" name="Google Shape;867;p44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44"/>
          <p:cNvGrpSpPr/>
          <p:nvPr/>
        </p:nvGrpSpPr>
        <p:grpSpPr>
          <a:xfrm>
            <a:off x="435826" y="2616798"/>
            <a:ext cx="1839776" cy="317762"/>
            <a:chOff x="3321050" y="1066800"/>
            <a:chExt cx="6505573" cy="1508125"/>
          </a:xfrm>
        </p:grpSpPr>
        <p:sp>
          <p:nvSpPr>
            <p:cNvPr id="870" name="Google Shape;870;p44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44"/>
          <p:cNvGrpSpPr/>
          <p:nvPr/>
        </p:nvGrpSpPr>
        <p:grpSpPr>
          <a:xfrm>
            <a:off x="435826" y="2986198"/>
            <a:ext cx="1839776" cy="317762"/>
            <a:chOff x="3321050" y="1066800"/>
            <a:chExt cx="6505573" cy="1508125"/>
          </a:xfrm>
        </p:grpSpPr>
        <p:sp>
          <p:nvSpPr>
            <p:cNvPr id="873" name="Google Shape;873;p44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44"/>
          <p:cNvSpPr txBox="1">
            <a:spLocks noGrp="1"/>
          </p:cNvSpPr>
          <p:nvPr>
            <p:ph type="title"/>
          </p:nvPr>
        </p:nvSpPr>
        <p:spPr>
          <a:xfrm>
            <a:off x="849063" y="1947025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사용자 평가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849075" y="2316425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카카오톡 봇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4"/>
          <p:cNvSpPr txBox="1">
            <a:spLocks noGrp="1"/>
          </p:cNvSpPr>
          <p:nvPr>
            <p:ph type="title"/>
          </p:nvPr>
        </p:nvSpPr>
        <p:spPr>
          <a:xfrm>
            <a:off x="720213" y="2685829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가짜 정보 사전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title"/>
          </p:nvPr>
        </p:nvSpPr>
        <p:spPr>
          <a:xfrm>
            <a:off x="720225" y="3055226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정보 추천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4"/>
          <p:cNvSpPr txBox="1">
            <a:spLocks noGrp="1"/>
          </p:cNvSpPr>
          <p:nvPr>
            <p:ph type="title"/>
          </p:nvPr>
        </p:nvSpPr>
        <p:spPr>
          <a:xfrm>
            <a:off x="720225" y="1577625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 모델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p44"/>
          <p:cNvGrpSpPr/>
          <p:nvPr/>
        </p:nvGrpSpPr>
        <p:grpSpPr>
          <a:xfrm>
            <a:off x="435826" y="3355598"/>
            <a:ext cx="1839776" cy="317762"/>
            <a:chOff x="3321050" y="1066800"/>
            <a:chExt cx="6505573" cy="1508125"/>
          </a:xfrm>
        </p:grpSpPr>
        <p:sp>
          <p:nvSpPr>
            <p:cNvPr id="881" name="Google Shape;881;p44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3" name="Google Shape;883;p44"/>
          <p:cNvSpPr txBox="1">
            <a:spLocks noGrp="1"/>
          </p:cNvSpPr>
          <p:nvPr>
            <p:ph type="title"/>
          </p:nvPr>
        </p:nvSpPr>
        <p:spPr>
          <a:xfrm>
            <a:off x="720225" y="3424626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팩트 체크 확인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4"/>
          <p:cNvSpPr txBox="1"/>
          <p:nvPr/>
        </p:nvSpPr>
        <p:spPr>
          <a:xfrm>
            <a:off x="2833077" y="1280000"/>
            <a:ext cx="59679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문제의 원인을 해결할 가능성이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다른 사용자들의 평가와 근거를 열람함으로써 올바른 정보 사용에 참고할 수 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44"/>
          <p:cNvSpPr txBox="1"/>
          <p:nvPr/>
        </p:nvSpPr>
        <p:spPr>
          <a:xfrm>
            <a:off x="2833075" y="2367250"/>
            <a:ext cx="5968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 구현에 투자될 기술력을 충분히 보유하고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웹 프론트엔드 &amp; 백엔드 &amp; DB 매니지먼트 능력을 보유하고 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44"/>
          <p:cNvSpPr txBox="1"/>
          <p:nvPr/>
        </p:nvSpPr>
        <p:spPr>
          <a:xfrm>
            <a:off x="2833077" y="3755975"/>
            <a:ext cx="5968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투자되는 비용은 저렴한가? 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서버를 유지하는데 비용이 필요할 수 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44"/>
          <p:cNvSpPr/>
          <p:nvPr/>
        </p:nvSpPr>
        <p:spPr>
          <a:xfrm>
            <a:off x="1701678" y="46008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887;p44"/>
          <p:cNvSpPr txBox="1"/>
          <p:nvPr/>
        </p:nvSpPr>
        <p:spPr>
          <a:xfrm>
            <a:off x="2115178" y="4600861"/>
            <a:ext cx="65547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1800" dirty="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크롬 확장프로그램에 포함시키는 방향으로 개발하도록 한다.</a:t>
            </a:r>
            <a:endParaRPr sz="1800" dirty="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5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최적해 결정</a:t>
            </a:r>
            <a:endParaRPr sz="40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94" name="Google Shape;894;p45"/>
          <p:cNvGrpSpPr/>
          <p:nvPr/>
        </p:nvGrpSpPr>
        <p:grpSpPr>
          <a:xfrm>
            <a:off x="435826" y="2247398"/>
            <a:ext cx="1839775" cy="317762"/>
            <a:chOff x="359626" y="746598"/>
            <a:chExt cx="1839775" cy="317762"/>
          </a:xfrm>
        </p:grpSpPr>
        <p:sp>
          <p:nvSpPr>
            <p:cNvPr id="895" name="Google Shape;895;p45"/>
            <p:cNvSpPr/>
            <p:nvPr/>
          </p:nvSpPr>
          <p:spPr>
            <a:xfrm>
              <a:off x="359626" y="746598"/>
              <a:ext cx="1839775" cy="317762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359626" y="901465"/>
              <a:ext cx="217738" cy="162895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0054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45"/>
          <p:cNvGrpSpPr/>
          <p:nvPr/>
        </p:nvGrpSpPr>
        <p:grpSpPr>
          <a:xfrm>
            <a:off x="435826" y="1877998"/>
            <a:ext cx="1839776" cy="317762"/>
            <a:chOff x="3321050" y="1066800"/>
            <a:chExt cx="6505573" cy="1508125"/>
          </a:xfrm>
        </p:grpSpPr>
        <p:sp>
          <p:nvSpPr>
            <p:cNvPr id="898" name="Google Shape;898;p45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45"/>
          <p:cNvGrpSpPr/>
          <p:nvPr/>
        </p:nvGrpSpPr>
        <p:grpSpPr>
          <a:xfrm>
            <a:off x="435826" y="2616798"/>
            <a:ext cx="1839776" cy="317762"/>
            <a:chOff x="3321050" y="1066800"/>
            <a:chExt cx="6505573" cy="1508125"/>
          </a:xfrm>
        </p:grpSpPr>
        <p:sp>
          <p:nvSpPr>
            <p:cNvPr id="901" name="Google Shape;901;p45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3" name="Google Shape;903;p45"/>
          <p:cNvGrpSpPr/>
          <p:nvPr/>
        </p:nvGrpSpPr>
        <p:grpSpPr>
          <a:xfrm>
            <a:off x="435826" y="2986198"/>
            <a:ext cx="1839776" cy="317762"/>
            <a:chOff x="3321050" y="1066800"/>
            <a:chExt cx="6505573" cy="1508125"/>
          </a:xfrm>
        </p:grpSpPr>
        <p:sp>
          <p:nvSpPr>
            <p:cNvPr id="904" name="Google Shape;904;p45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5"/>
          <p:cNvGrpSpPr/>
          <p:nvPr/>
        </p:nvGrpSpPr>
        <p:grpSpPr>
          <a:xfrm>
            <a:off x="435826" y="1508598"/>
            <a:ext cx="1839776" cy="317762"/>
            <a:chOff x="3321050" y="1066800"/>
            <a:chExt cx="6505573" cy="1508125"/>
          </a:xfrm>
        </p:grpSpPr>
        <p:sp>
          <p:nvSpPr>
            <p:cNvPr id="907" name="Google Shape;907;p45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9" name="Google Shape;909;p45"/>
          <p:cNvSpPr txBox="1">
            <a:spLocks noGrp="1"/>
          </p:cNvSpPr>
          <p:nvPr>
            <p:ph type="title"/>
          </p:nvPr>
        </p:nvSpPr>
        <p:spPr>
          <a:xfrm>
            <a:off x="849063" y="1947025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사용자 평가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5"/>
          <p:cNvSpPr txBox="1">
            <a:spLocks noGrp="1"/>
          </p:cNvSpPr>
          <p:nvPr>
            <p:ph type="title"/>
          </p:nvPr>
        </p:nvSpPr>
        <p:spPr>
          <a:xfrm>
            <a:off x="849075" y="2316425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카카오톡 봇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5"/>
          <p:cNvSpPr txBox="1">
            <a:spLocks noGrp="1"/>
          </p:cNvSpPr>
          <p:nvPr>
            <p:ph type="title"/>
          </p:nvPr>
        </p:nvSpPr>
        <p:spPr>
          <a:xfrm>
            <a:off x="720213" y="2685829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가짜 정보 사전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5"/>
          <p:cNvSpPr txBox="1">
            <a:spLocks noGrp="1"/>
          </p:cNvSpPr>
          <p:nvPr>
            <p:ph type="title"/>
          </p:nvPr>
        </p:nvSpPr>
        <p:spPr>
          <a:xfrm>
            <a:off x="720225" y="3055226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정보 추천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5"/>
          <p:cNvSpPr txBox="1">
            <a:spLocks noGrp="1"/>
          </p:cNvSpPr>
          <p:nvPr>
            <p:ph type="title"/>
          </p:nvPr>
        </p:nvSpPr>
        <p:spPr>
          <a:xfrm>
            <a:off x="720225" y="1577625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 모델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4" name="Google Shape;914;p45"/>
          <p:cNvGrpSpPr/>
          <p:nvPr/>
        </p:nvGrpSpPr>
        <p:grpSpPr>
          <a:xfrm>
            <a:off x="435826" y="3355598"/>
            <a:ext cx="1839776" cy="317762"/>
            <a:chOff x="3321050" y="1066800"/>
            <a:chExt cx="6505573" cy="1508125"/>
          </a:xfrm>
        </p:grpSpPr>
        <p:sp>
          <p:nvSpPr>
            <p:cNvPr id="915" name="Google Shape;915;p45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7" name="Google Shape;917;p45"/>
          <p:cNvSpPr txBox="1">
            <a:spLocks noGrp="1"/>
          </p:cNvSpPr>
          <p:nvPr>
            <p:ph type="title"/>
          </p:nvPr>
        </p:nvSpPr>
        <p:spPr>
          <a:xfrm>
            <a:off x="720225" y="3424626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팩트 체크 확인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5"/>
          <p:cNvSpPr txBox="1"/>
          <p:nvPr/>
        </p:nvSpPr>
        <p:spPr>
          <a:xfrm>
            <a:off x="2833077" y="1280000"/>
            <a:ext cx="59679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문제의 원인을 해결할 가능성이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사용자의 평가가 있어야만 원인을 해결할 수 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45"/>
          <p:cNvSpPr txBox="1"/>
          <p:nvPr/>
        </p:nvSpPr>
        <p:spPr>
          <a:xfrm>
            <a:off x="2833077" y="2171020"/>
            <a:ext cx="59679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 구현에 투자될 기술력을 충분히 보유하고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JavaScript 개발 능력을 보유하고 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45"/>
          <p:cNvSpPr txBox="1"/>
          <p:nvPr/>
        </p:nvSpPr>
        <p:spPr>
          <a:xfrm>
            <a:off x="2833077" y="3375734"/>
            <a:ext cx="59679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투자되는 비용은 저렴한가?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스크립트 실행기와 공기계를 이용하면 추가로 부과되는 비용은 없다.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45"/>
          <p:cNvSpPr/>
          <p:nvPr/>
        </p:nvSpPr>
        <p:spPr>
          <a:xfrm>
            <a:off x="1701678" y="46008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921;p45"/>
          <p:cNvSpPr txBox="1"/>
          <p:nvPr/>
        </p:nvSpPr>
        <p:spPr>
          <a:xfrm>
            <a:off x="2041637" y="4552054"/>
            <a:ext cx="6219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</a:rPr>
              <a:t> 모바일 위에서 동작할 수 있도록 개발하기로 결정하였다.</a:t>
            </a:r>
            <a:endParaRPr sz="18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6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최적해 결정</a:t>
            </a:r>
            <a:endParaRPr sz="40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28" name="Google Shape;928;p46"/>
          <p:cNvGrpSpPr/>
          <p:nvPr/>
        </p:nvGrpSpPr>
        <p:grpSpPr>
          <a:xfrm>
            <a:off x="435814" y="2616798"/>
            <a:ext cx="1839775" cy="317762"/>
            <a:chOff x="359626" y="746598"/>
            <a:chExt cx="1839775" cy="317762"/>
          </a:xfrm>
        </p:grpSpPr>
        <p:sp>
          <p:nvSpPr>
            <p:cNvPr id="929" name="Google Shape;929;p46"/>
            <p:cNvSpPr/>
            <p:nvPr/>
          </p:nvSpPr>
          <p:spPr>
            <a:xfrm>
              <a:off x="359626" y="746598"/>
              <a:ext cx="1839775" cy="317762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359626" y="901465"/>
              <a:ext cx="217738" cy="162895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0054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1" name="Google Shape;931;p46"/>
          <p:cNvGrpSpPr/>
          <p:nvPr/>
        </p:nvGrpSpPr>
        <p:grpSpPr>
          <a:xfrm>
            <a:off x="435826" y="1877998"/>
            <a:ext cx="1839776" cy="317762"/>
            <a:chOff x="3321050" y="1066800"/>
            <a:chExt cx="6505573" cy="1508125"/>
          </a:xfrm>
        </p:grpSpPr>
        <p:sp>
          <p:nvSpPr>
            <p:cNvPr id="932" name="Google Shape;932;p46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46"/>
          <p:cNvGrpSpPr/>
          <p:nvPr/>
        </p:nvGrpSpPr>
        <p:grpSpPr>
          <a:xfrm>
            <a:off x="435826" y="2247398"/>
            <a:ext cx="1839776" cy="317762"/>
            <a:chOff x="3321050" y="1066800"/>
            <a:chExt cx="6505573" cy="1508125"/>
          </a:xfrm>
        </p:grpSpPr>
        <p:sp>
          <p:nvSpPr>
            <p:cNvPr id="935" name="Google Shape;935;p46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6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6"/>
          <p:cNvGrpSpPr/>
          <p:nvPr/>
        </p:nvGrpSpPr>
        <p:grpSpPr>
          <a:xfrm>
            <a:off x="435826" y="1508598"/>
            <a:ext cx="1839776" cy="317762"/>
            <a:chOff x="3321050" y="1066800"/>
            <a:chExt cx="6505573" cy="1508125"/>
          </a:xfrm>
        </p:grpSpPr>
        <p:sp>
          <p:nvSpPr>
            <p:cNvPr id="938" name="Google Shape;938;p46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46"/>
          <p:cNvGrpSpPr/>
          <p:nvPr/>
        </p:nvGrpSpPr>
        <p:grpSpPr>
          <a:xfrm>
            <a:off x="435826" y="2986198"/>
            <a:ext cx="1839776" cy="317762"/>
            <a:chOff x="3321050" y="1066800"/>
            <a:chExt cx="6505573" cy="1508125"/>
          </a:xfrm>
        </p:grpSpPr>
        <p:sp>
          <p:nvSpPr>
            <p:cNvPr id="941" name="Google Shape;941;p46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3" name="Google Shape;943;p46"/>
          <p:cNvSpPr txBox="1">
            <a:spLocks noGrp="1"/>
          </p:cNvSpPr>
          <p:nvPr>
            <p:ph type="title"/>
          </p:nvPr>
        </p:nvSpPr>
        <p:spPr>
          <a:xfrm>
            <a:off x="720225" y="1577625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 모델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46"/>
          <p:cNvSpPr txBox="1">
            <a:spLocks noGrp="1"/>
          </p:cNvSpPr>
          <p:nvPr>
            <p:ph type="title"/>
          </p:nvPr>
        </p:nvSpPr>
        <p:spPr>
          <a:xfrm>
            <a:off x="849063" y="1947025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사용자 평가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46"/>
          <p:cNvSpPr txBox="1">
            <a:spLocks noGrp="1"/>
          </p:cNvSpPr>
          <p:nvPr>
            <p:ph type="title"/>
          </p:nvPr>
        </p:nvSpPr>
        <p:spPr>
          <a:xfrm>
            <a:off x="849075" y="2316425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카카오톡 봇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46"/>
          <p:cNvSpPr txBox="1">
            <a:spLocks noGrp="1"/>
          </p:cNvSpPr>
          <p:nvPr>
            <p:ph type="title"/>
          </p:nvPr>
        </p:nvSpPr>
        <p:spPr>
          <a:xfrm>
            <a:off x="720213" y="2685829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가짜 정보 사전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46"/>
          <p:cNvSpPr txBox="1">
            <a:spLocks noGrp="1"/>
          </p:cNvSpPr>
          <p:nvPr>
            <p:ph type="title"/>
          </p:nvPr>
        </p:nvSpPr>
        <p:spPr>
          <a:xfrm>
            <a:off x="720225" y="3055226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정보 추천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" name="Google Shape;948;p46"/>
          <p:cNvGrpSpPr/>
          <p:nvPr/>
        </p:nvGrpSpPr>
        <p:grpSpPr>
          <a:xfrm>
            <a:off x="435826" y="3355598"/>
            <a:ext cx="1839776" cy="317762"/>
            <a:chOff x="3321050" y="1066800"/>
            <a:chExt cx="6505573" cy="1508125"/>
          </a:xfrm>
        </p:grpSpPr>
        <p:sp>
          <p:nvSpPr>
            <p:cNvPr id="949" name="Google Shape;949;p46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46"/>
          <p:cNvSpPr txBox="1">
            <a:spLocks noGrp="1"/>
          </p:cNvSpPr>
          <p:nvPr>
            <p:ph type="title"/>
          </p:nvPr>
        </p:nvSpPr>
        <p:spPr>
          <a:xfrm>
            <a:off x="720225" y="3424626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팩트 체크 확인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46"/>
          <p:cNvSpPr txBox="1"/>
          <p:nvPr/>
        </p:nvSpPr>
        <p:spPr>
          <a:xfrm>
            <a:off x="2832927" y="1280000"/>
            <a:ext cx="59682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문제의 원인을 해결할 가능성이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등록된 정보가 충분하고 거짓된 정보가 없다면 가능하다.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3" name="Google Shape;953;p46"/>
          <p:cNvSpPr txBox="1"/>
          <p:nvPr/>
        </p:nvSpPr>
        <p:spPr>
          <a:xfrm>
            <a:off x="2832927" y="2381820"/>
            <a:ext cx="5968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 구현에 투자될 기술력을 충분히 보유하고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하이브리드 웹앱과 웹서버 개발 능력을 보유하고 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4" name="Google Shape;954;p46"/>
          <p:cNvSpPr txBox="1"/>
          <p:nvPr/>
        </p:nvSpPr>
        <p:spPr>
          <a:xfrm>
            <a:off x="2832927" y="3770559"/>
            <a:ext cx="5968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투자되는 비용은 저렴한가?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서버를 유지하는데 비용이 필요할 수 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6" name="Google Shape;956;p46"/>
          <p:cNvSpPr/>
          <p:nvPr/>
        </p:nvSpPr>
        <p:spPr>
          <a:xfrm>
            <a:off x="1701678" y="46008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955;p46"/>
          <p:cNvSpPr txBox="1"/>
          <p:nvPr/>
        </p:nvSpPr>
        <p:spPr>
          <a:xfrm>
            <a:off x="2104350" y="4552054"/>
            <a:ext cx="5148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FF0000"/>
                </a:solidFill>
              </a:rPr>
              <a:t>사전에 쓰일 검증된 데이터가 없기에 제외하였다. </a:t>
            </a: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최적해 결정</a:t>
            </a:r>
            <a:endParaRPr sz="40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62" name="Google Shape;962;p47"/>
          <p:cNvGrpSpPr/>
          <p:nvPr/>
        </p:nvGrpSpPr>
        <p:grpSpPr>
          <a:xfrm>
            <a:off x="435826" y="2986223"/>
            <a:ext cx="1839775" cy="317762"/>
            <a:chOff x="359626" y="746598"/>
            <a:chExt cx="1839775" cy="317762"/>
          </a:xfrm>
        </p:grpSpPr>
        <p:sp>
          <p:nvSpPr>
            <p:cNvPr id="963" name="Google Shape;963;p47"/>
            <p:cNvSpPr/>
            <p:nvPr/>
          </p:nvSpPr>
          <p:spPr>
            <a:xfrm>
              <a:off x="359626" y="746598"/>
              <a:ext cx="1839775" cy="317762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359626" y="901465"/>
              <a:ext cx="217738" cy="162895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0054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7"/>
          <p:cNvGrpSpPr/>
          <p:nvPr/>
        </p:nvGrpSpPr>
        <p:grpSpPr>
          <a:xfrm>
            <a:off x="435826" y="1878023"/>
            <a:ext cx="1839776" cy="317762"/>
            <a:chOff x="3321050" y="1066800"/>
            <a:chExt cx="6505573" cy="1508125"/>
          </a:xfrm>
        </p:grpSpPr>
        <p:sp>
          <p:nvSpPr>
            <p:cNvPr id="966" name="Google Shape;966;p47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7"/>
          <p:cNvGrpSpPr/>
          <p:nvPr/>
        </p:nvGrpSpPr>
        <p:grpSpPr>
          <a:xfrm>
            <a:off x="435826" y="2247423"/>
            <a:ext cx="1839776" cy="317762"/>
            <a:chOff x="3321050" y="1066800"/>
            <a:chExt cx="6505573" cy="1508125"/>
          </a:xfrm>
        </p:grpSpPr>
        <p:sp>
          <p:nvSpPr>
            <p:cNvPr id="969" name="Google Shape;969;p47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47"/>
          <p:cNvGrpSpPr/>
          <p:nvPr/>
        </p:nvGrpSpPr>
        <p:grpSpPr>
          <a:xfrm>
            <a:off x="435826" y="2616823"/>
            <a:ext cx="1839776" cy="317762"/>
            <a:chOff x="3321050" y="1066800"/>
            <a:chExt cx="6505573" cy="1508125"/>
          </a:xfrm>
        </p:grpSpPr>
        <p:sp>
          <p:nvSpPr>
            <p:cNvPr id="972" name="Google Shape;972;p47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47"/>
          <p:cNvGrpSpPr/>
          <p:nvPr/>
        </p:nvGrpSpPr>
        <p:grpSpPr>
          <a:xfrm>
            <a:off x="435814" y="1508611"/>
            <a:ext cx="1839776" cy="317762"/>
            <a:chOff x="3321050" y="1066800"/>
            <a:chExt cx="6505573" cy="1508125"/>
          </a:xfrm>
        </p:grpSpPr>
        <p:sp>
          <p:nvSpPr>
            <p:cNvPr id="975" name="Google Shape;975;p47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7" name="Google Shape;977;p47"/>
          <p:cNvSpPr txBox="1">
            <a:spLocks noGrp="1"/>
          </p:cNvSpPr>
          <p:nvPr>
            <p:ph type="title"/>
          </p:nvPr>
        </p:nvSpPr>
        <p:spPr>
          <a:xfrm>
            <a:off x="720213" y="2685854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가짜 정보 사전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7"/>
          <p:cNvSpPr txBox="1">
            <a:spLocks noGrp="1"/>
          </p:cNvSpPr>
          <p:nvPr>
            <p:ph type="title"/>
          </p:nvPr>
        </p:nvSpPr>
        <p:spPr>
          <a:xfrm>
            <a:off x="720225" y="3055251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정보 추천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47"/>
          <p:cNvSpPr txBox="1">
            <a:spLocks noGrp="1"/>
          </p:cNvSpPr>
          <p:nvPr>
            <p:ph type="title"/>
          </p:nvPr>
        </p:nvSpPr>
        <p:spPr>
          <a:xfrm>
            <a:off x="720225" y="1577650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 모델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0" name="Google Shape;980;p47"/>
          <p:cNvGrpSpPr/>
          <p:nvPr/>
        </p:nvGrpSpPr>
        <p:grpSpPr>
          <a:xfrm>
            <a:off x="435826" y="3355623"/>
            <a:ext cx="1839776" cy="317762"/>
            <a:chOff x="3321050" y="1066800"/>
            <a:chExt cx="6505573" cy="1508125"/>
          </a:xfrm>
        </p:grpSpPr>
        <p:sp>
          <p:nvSpPr>
            <p:cNvPr id="981" name="Google Shape;981;p47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3" name="Google Shape;983;p47"/>
          <p:cNvSpPr txBox="1">
            <a:spLocks noGrp="1"/>
          </p:cNvSpPr>
          <p:nvPr>
            <p:ph type="title"/>
          </p:nvPr>
        </p:nvSpPr>
        <p:spPr>
          <a:xfrm>
            <a:off x="720225" y="3424651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팩트 체크 확인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47"/>
          <p:cNvSpPr txBox="1">
            <a:spLocks noGrp="1"/>
          </p:cNvSpPr>
          <p:nvPr>
            <p:ph type="title"/>
          </p:nvPr>
        </p:nvSpPr>
        <p:spPr>
          <a:xfrm>
            <a:off x="849063" y="1947038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사용자 평가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7"/>
          <p:cNvSpPr txBox="1">
            <a:spLocks noGrp="1"/>
          </p:cNvSpPr>
          <p:nvPr>
            <p:ph type="title"/>
          </p:nvPr>
        </p:nvSpPr>
        <p:spPr>
          <a:xfrm>
            <a:off x="849075" y="2316438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카카오톡 봇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47"/>
          <p:cNvSpPr txBox="1"/>
          <p:nvPr/>
        </p:nvSpPr>
        <p:spPr>
          <a:xfrm>
            <a:off x="2832925" y="1280000"/>
            <a:ext cx="59682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문제의 원인을 해결할 가능성이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정보를 추천하는 것만으로는 원인을 해결할 수 없다.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7" name="Google Shape;987;p47"/>
          <p:cNvSpPr txBox="1"/>
          <p:nvPr/>
        </p:nvSpPr>
        <p:spPr>
          <a:xfrm>
            <a:off x="2832925" y="2134769"/>
            <a:ext cx="5968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 구현에 투자될 기술력을 충분히 보유하고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관련 API 들을 이용하여 웹서버에 연동한다면 충분히 개발 가능하다.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8" name="Google Shape;988;p47"/>
          <p:cNvSpPr txBox="1"/>
          <p:nvPr/>
        </p:nvSpPr>
        <p:spPr>
          <a:xfrm>
            <a:off x="2832925" y="3642232"/>
            <a:ext cx="5968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투자되는 비용은 저렴한가?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비용이 따로 부과되지 않는다.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p47"/>
          <p:cNvSpPr txBox="1"/>
          <p:nvPr/>
        </p:nvSpPr>
        <p:spPr>
          <a:xfrm>
            <a:off x="2091650" y="4600850"/>
            <a:ext cx="59682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크롬 확장프로그램의 기능으로 도입하기로 결정하였다.</a:t>
            </a:r>
            <a:endParaRPr sz="18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47"/>
          <p:cNvSpPr/>
          <p:nvPr/>
        </p:nvSpPr>
        <p:spPr>
          <a:xfrm>
            <a:off x="1701678" y="46008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ctrTitle"/>
          </p:nvPr>
        </p:nvSpPr>
        <p:spPr>
          <a:xfrm>
            <a:off x="1085850" y="2238794"/>
            <a:ext cx="4676700" cy="66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500">
                <a:latin typeface="Arial"/>
                <a:ea typeface="Arial"/>
                <a:cs typeface="Arial"/>
                <a:sym typeface="Arial"/>
              </a:rPr>
              <a:t>상황 이해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8" name="Google Shape;128;p27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29" name="Google Shape;129;p27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150;p27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51" name="Google Shape;151;p27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7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7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7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7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7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7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7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7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7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7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27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27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7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27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27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27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27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27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27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7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7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7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7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7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7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7"/>
              <p:cNvSpPr/>
              <p:nvPr/>
            </p:nvSpPr>
            <p:spPr>
              <a:xfrm rot="-1790022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7"/>
              <p:cNvSpPr/>
              <p:nvPr/>
            </p:nvSpPr>
            <p:spPr>
              <a:xfrm rot="-1790022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7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7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27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" name="Google Shape;220;p27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21" name="Google Shape;221;p27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7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7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7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7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7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7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7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7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7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7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7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8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최적해 결정</a:t>
            </a:r>
            <a:endParaRPr sz="40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96" name="Google Shape;996;p48"/>
          <p:cNvGrpSpPr/>
          <p:nvPr/>
        </p:nvGrpSpPr>
        <p:grpSpPr>
          <a:xfrm>
            <a:off x="435814" y="3355623"/>
            <a:ext cx="1839775" cy="317762"/>
            <a:chOff x="359626" y="746598"/>
            <a:chExt cx="1839775" cy="317762"/>
          </a:xfrm>
        </p:grpSpPr>
        <p:sp>
          <p:nvSpPr>
            <p:cNvPr id="997" name="Google Shape;997;p48"/>
            <p:cNvSpPr/>
            <p:nvPr/>
          </p:nvSpPr>
          <p:spPr>
            <a:xfrm>
              <a:off x="359626" y="746598"/>
              <a:ext cx="1839775" cy="317762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359626" y="901465"/>
              <a:ext cx="217738" cy="162895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00547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8"/>
          <p:cNvGrpSpPr/>
          <p:nvPr/>
        </p:nvGrpSpPr>
        <p:grpSpPr>
          <a:xfrm>
            <a:off x="435826" y="1878023"/>
            <a:ext cx="1839776" cy="317762"/>
            <a:chOff x="3321050" y="1066800"/>
            <a:chExt cx="6505573" cy="1508125"/>
          </a:xfrm>
        </p:grpSpPr>
        <p:sp>
          <p:nvSpPr>
            <p:cNvPr id="1000" name="Google Shape;1000;p48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8"/>
          <p:cNvGrpSpPr/>
          <p:nvPr/>
        </p:nvGrpSpPr>
        <p:grpSpPr>
          <a:xfrm>
            <a:off x="435826" y="2247423"/>
            <a:ext cx="1839776" cy="317762"/>
            <a:chOff x="3321050" y="1066800"/>
            <a:chExt cx="6505573" cy="1508125"/>
          </a:xfrm>
        </p:grpSpPr>
        <p:sp>
          <p:nvSpPr>
            <p:cNvPr id="1003" name="Google Shape;1003;p48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435826" y="2616823"/>
            <a:ext cx="1839776" cy="317762"/>
            <a:chOff x="3321050" y="1066800"/>
            <a:chExt cx="6505573" cy="1508125"/>
          </a:xfrm>
        </p:grpSpPr>
        <p:sp>
          <p:nvSpPr>
            <p:cNvPr id="1006" name="Google Shape;1006;p48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>
            <a:off x="435814" y="1508611"/>
            <a:ext cx="1839776" cy="317762"/>
            <a:chOff x="3321050" y="1066800"/>
            <a:chExt cx="6505573" cy="1508125"/>
          </a:xfrm>
        </p:grpSpPr>
        <p:sp>
          <p:nvSpPr>
            <p:cNvPr id="1009" name="Google Shape;1009;p48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1" name="Google Shape;1011;p48"/>
          <p:cNvSpPr txBox="1">
            <a:spLocks noGrp="1"/>
          </p:cNvSpPr>
          <p:nvPr>
            <p:ph type="title"/>
          </p:nvPr>
        </p:nvSpPr>
        <p:spPr>
          <a:xfrm>
            <a:off x="849063" y="1947050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사용자 평가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48"/>
          <p:cNvSpPr txBox="1">
            <a:spLocks noGrp="1"/>
          </p:cNvSpPr>
          <p:nvPr>
            <p:ph type="title"/>
          </p:nvPr>
        </p:nvSpPr>
        <p:spPr>
          <a:xfrm>
            <a:off x="849075" y="2316450"/>
            <a:ext cx="10812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카카오톡 봇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48"/>
          <p:cNvSpPr txBox="1">
            <a:spLocks noGrp="1"/>
          </p:cNvSpPr>
          <p:nvPr>
            <p:ph type="title"/>
          </p:nvPr>
        </p:nvSpPr>
        <p:spPr>
          <a:xfrm>
            <a:off x="720213" y="2685854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가짜 정보 사전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48"/>
          <p:cNvSpPr txBox="1">
            <a:spLocks noGrp="1"/>
          </p:cNvSpPr>
          <p:nvPr>
            <p:ph type="title"/>
          </p:nvPr>
        </p:nvSpPr>
        <p:spPr>
          <a:xfrm>
            <a:off x="720225" y="1577650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 모델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5" name="Google Shape;1015;p48"/>
          <p:cNvGrpSpPr/>
          <p:nvPr/>
        </p:nvGrpSpPr>
        <p:grpSpPr>
          <a:xfrm>
            <a:off x="435826" y="2986223"/>
            <a:ext cx="1839776" cy="317762"/>
            <a:chOff x="3321050" y="1066800"/>
            <a:chExt cx="6505573" cy="1508125"/>
          </a:xfrm>
        </p:grpSpPr>
        <p:sp>
          <p:nvSpPr>
            <p:cNvPr id="1016" name="Google Shape;1016;p48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8" name="Google Shape;1018;p48"/>
          <p:cNvSpPr txBox="1">
            <a:spLocks noGrp="1"/>
          </p:cNvSpPr>
          <p:nvPr>
            <p:ph type="title"/>
          </p:nvPr>
        </p:nvSpPr>
        <p:spPr>
          <a:xfrm>
            <a:off x="720225" y="3055251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정보 추천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48"/>
          <p:cNvSpPr txBox="1">
            <a:spLocks noGrp="1"/>
          </p:cNvSpPr>
          <p:nvPr>
            <p:ph type="title"/>
          </p:nvPr>
        </p:nvSpPr>
        <p:spPr>
          <a:xfrm>
            <a:off x="720225" y="3424651"/>
            <a:ext cx="13389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팩트 체크 확인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48"/>
          <p:cNvSpPr txBox="1"/>
          <p:nvPr/>
        </p:nvSpPr>
        <p:spPr>
          <a:xfrm>
            <a:off x="2832925" y="1280000"/>
            <a:ext cx="59682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문제의 원인을 해결할 가능성이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여러 언론사들이 검증한 데이터를 이용하면 문제의 원인을 해결하는데에 크게 기여할 수 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48"/>
          <p:cNvSpPr txBox="1"/>
          <p:nvPr/>
        </p:nvSpPr>
        <p:spPr>
          <a:xfrm>
            <a:off x="2832925" y="2470056"/>
            <a:ext cx="5968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 구현에 투자될 기술력을 충분히 보유하고 있는가?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관련 웹사이트를 파싱하여 데이터를 얻을 수 있다.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2" name="Google Shape;1022;p48"/>
          <p:cNvSpPr txBox="1"/>
          <p:nvPr/>
        </p:nvSpPr>
        <p:spPr>
          <a:xfrm>
            <a:off x="2832925" y="3656807"/>
            <a:ext cx="5968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투자되는 비용은 저렴한가?</a:t>
            </a:r>
            <a:endParaRPr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→ 비용이 따로 부과되지 않는다.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3" name="Google Shape;1023;p48"/>
          <p:cNvSpPr txBox="1"/>
          <p:nvPr/>
        </p:nvSpPr>
        <p:spPr>
          <a:xfrm>
            <a:off x="2091650" y="4600850"/>
            <a:ext cx="59682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크롬 확장프로그램의 기능으로 도입하기로 결정하였다.</a:t>
            </a:r>
            <a:endParaRPr sz="18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4" name="Google Shape;1024;p48"/>
          <p:cNvSpPr/>
          <p:nvPr/>
        </p:nvSpPr>
        <p:spPr>
          <a:xfrm>
            <a:off x="1701678" y="46008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9"/>
          <p:cNvSpPr txBox="1">
            <a:spLocks noGrp="1"/>
          </p:cNvSpPr>
          <p:nvPr>
            <p:ph type="title"/>
          </p:nvPr>
        </p:nvSpPr>
        <p:spPr>
          <a:xfrm>
            <a:off x="454205" y="617808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최적해 결정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1030" name="Google Shape;1030;p49"/>
          <p:cNvSpPr txBox="1"/>
          <p:nvPr/>
        </p:nvSpPr>
        <p:spPr>
          <a:xfrm>
            <a:off x="1451325" y="2594075"/>
            <a:ext cx="6932100" cy="19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크롬 확장프로그램 에 사용자 평가, 관련 정보 추천, 팩트 체크 확인 기능을 도입하여 개발하기로 결정하였다.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카카오톡 봇을 개발하기로 결정하였다.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인공지능 모델과 가짜 정보 사전은 제외하기로 결정하였다.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1" name="Google Shape;1031;p49"/>
          <p:cNvGrpSpPr/>
          <p:nvPr/>
        </p:nvGrpSpPr>
        <p:grpSpPr>
          <a:xfrm>
            <a:off x="961633" y="2644316"/>
            <a:ext cx="413486" cy="261354"/>
            <a:chOff x="3241525" y="3039450"/>
            <a:chExt cx="494600" cy="312625"/>
          </a:xfrm>
        </p:grpSpPr>
        <p:sp>
          <p:nvSpPr>
            <p:cNvPr id="1032" name="Google Shape;1032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49"/>
          <p:cNvGrpSpPr/>
          <p:nvPr/>
        </p:nvGrpSpPr>
        <p:grpSpPr>
          <a:xfrm>
            <a:off x="961633" y="4225866"/>
            <a:ext cx="413486" cy="261354"/>
            <a:chOff x="3241525" y="3039450"/>
            <a:chExt cx="494600" cy="312625"/>
          </a:xfrm>
        </p:grpSpPr>
        <p:sp>
          <p:nvSpPr>
            <p:cNvPr id="1035" name="Google Shape;1035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49"/>
          <p:cNvGrpSpPr/>
          <p:nvPr/>
        </p:nvGrpSpPr>
        <p:grpSpPr>
          <a:xfrm>
            <a:off x="961633" y="3600241"/>
            <a:ext cx="413486" cy="261354"/>
            <a:chOff x="3241525" y="3039450"/>
            <a:chExt cx="494600" cy="312625"/>
          </a:xfrm>
        </p:grpSpPr>
        <p:sp>
          <p:nvSpPr>
            <p:cNvPr id="1038" name="Google Shape;1038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49"/>
          <p:cNvSpPr/>
          <p:nvPr/>
        </p:nvSpPr>
        <p:spPr>
          <a:xfrm>
            <a:off x="791968" y="1746955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49"/>
          <p:cNvSpPr txBox="1"/>
          <p:nvPr/>
        </p:nvSpPr>
        <p:spPr>
          <a:xfrm>
            <a:off x="1149325" y="1723750"/>
            <a:ext cx="1717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Barlow"/>
                <a:ea typeface="Barlow"/>
                <a:cs typeface="Barlow"/>
                <a:sym typeface="Barlow"/>
              </a:rPr>
              <a:t>최종 결정</a:t>
            </a:r>
            <a:endParaRPr sz="17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2" name="Google Shape;1042;p49"/>
          <p:cNvSpPr/>
          <p:nvPr/>
        </p:nvSpPr>
        <p:spPr>
          <a:xfrm>
            <a:off x="773150" y="2220338"/>
            <a:ext cx="27162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1"/>
          <p:cNvSpPr txBox="1">
            <a:spLocks noGrp="1"/>
          </p:cNvSpPr>
          <p:nvPr>
            <p:ph type="ctrTitle"/>
          </p:nvPr>
        </p:nvSpPr>
        <p:spPr>
          <a:xfrm>
            <a:off x="1085850" y="2238794"/>
            <a:ext cx="4676700" cy="66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500">
                <a:latin typeface="Barlow"/>
                <a:ea typeface="Barlow"/>
                <a:cs typeface="Barlow"/>
                <a:sym typeface="Barlow"/>
              </a:rPr>
              <a:t>소프트웨어 설계</a:t>
            </a:r>
            <a:endParaRPr sz="4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5" name="Google Shape;1065;p51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r>
              <a:rPr lang="ko" sz="18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-1</a:t>
            </a:r>
            <a:endParaRPr sz="18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66" name="Google Shape;1066;p51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067" name="Google Shape;1067;p51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8" name="Google Shape;1088;p51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89" name="Google Shape;1089;p51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51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51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51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51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51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51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51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51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51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51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51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51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51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51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51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51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51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51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51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51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51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51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1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1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1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51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1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1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51"/>
              <p:cNvSpPr/>
              <p:nvPr/>
            </p:nvSpPr>
            <p:spPr>
              <a:xfrm rot="-1790022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51"/>
              <p:cNvSpPr/>
              <p:nvPr/>
            </p:nvSpPr>
            <p:spPr>
              <a:xfrm rot="-1790022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51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51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51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51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1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51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51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9" name="Google Shape;1129;p51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8" name="Google Shape;1158;p51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159" name="Google Shape;1159;p51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51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51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51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51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51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51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51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51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51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51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51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51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2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시스템 설계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1177" name="Google Shape;1177;p52"/>
          <p:cNvSpPr txBox="1"/>
          <p:nvPr/>
        </p:nvSpPr>
        <p:spPr>
          <a:xfrm>
            <a:off x="4569850" y="2049350"/>
            <a:ext cx="42399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확장 프로그램: 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크롬</a:t>
            </a:r>
            <a:r>
              <a:rPr lang="ko" b="1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확장 프로그램을 서비스함으로써 웹 서핑 중에 사용자가 접속중인 사이트 컨텐츠의 사실 여부를 판단할 수 있도록 도와줍니다.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웹서버: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 구축된 API 에 따라 요청에 맞는 데이터를 데이터베이스에 저장하거나 불러와서 전송합니다.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카카오톡 봇: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정보가 채팅방에 공유될 경우 실시간으로 공유된 정보의 상태를 웹 서버에서 불러와 알려줍니다.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178" name="Google Shape;11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53" y="1964425"/>
            <a:ext cx="3538797" cy="21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52"/>
          <p:cNvSpPr/>
          <p:nvPr/>
        </p:nvSpPr>
        <p:spPr>
          <a:xfrm rot="5400000">
            <a:off x="3037350" y="3466275"/>
            <a:ext cx="28842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2"/>
          <p:cNvSpPr txBox="1"/>
          <p:nvPr/>
        </p:nvSpPr>
        <p:spPr>
          <a:xfrm>
            <a:off x="464250" y="4378550"/>
            <a:ext cx="344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전체 소프트웨어 시스템 구조 설계도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1" name="Google Shape;1181;p52"/>
          <p:cNvSpPr/>
          <p:nvPr/>
        </p:nvSpPr>
        <p:spPr>
          <a:xfrm>
            <a:off x="4324705" y="1557618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52"/>
          <p:cNvSpPr txBox="1"/>
          <p:nvPr/>
        </p:nvSpPr>
        <p:spPr>
          <a:xfrm>
            <a:off x="4680000" y="1533025"/>
            <a:ext cx="2555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Barlow"/>
                <a:ea typeface="Barlow"/>
                <a:cs typeface="Barlow"/>
                <a:sym typeface="Barlow"/>
              </a:rPr>
              <a:t>구성 요소</a:t>
            </a:r>
            <a:endParaRPr sz="1700"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3"/>
          <p:cNvSpPr txBox="1">
            <a:spLocks noGrp="1"/>
          </p:cNvSpPr>
          <p:nvPr>
            <p:ph type="title"/>
          </p:nvPr>
        </p:nvSpPr>
        <p:spPr>
          <a:xfrm>
            <a:off x="464251" y="647925"/>
            <a:ext cx="50442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확장 프로그램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188" name="Google Shape;11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825" y="423625"/>
            <a:ext cx="765800" cy="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650" y="423625"/>
            <a:ext cx="765799" cy="7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475" y="423625"/>
            <a:ext cx="542624" cy="7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9800" y="423625"/>
            <a:ext cx="765799" cy="7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175" y="1592550"/>
            <a:ext cx="3380551" cy="273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53"/>
          <p:cNvSpPr txBox="1"/>
          <p:nvPr/>
        </p:nvSpPr>
        <p:spPr>
          <a:xfrm>
            <a:off x="464300" y="4520900"/>
            <a:ext cx="349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확장 프로그램 구조 설계도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4" name="Google Shape;1194;p53"/>
          <p:cNvSpPr txBox="1"/>
          <p:nvPr/>
        </p:nvSpPr>
        <p:spPr>
          <a:xfrm>
            <a:off x="4852613" y="2478675"/>
            <a:ext cx="4061100" cy="22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Barlow"/>
                <a:ea typeface="Barlow"/>
                <a:cs typeface="Barlow"/>
                <a:sym typeface="Barlow"/>
              </a:rPr>
              <a:t>○ Login &amp; Signup: </a:t>
            </a:r>
            <a:r>
              <a:rPr lang="ko" sz="1500">
                <a:latin typeface="Barlow Light"/>
                <a:ea typeface="Barlow Light"/>
                <a:cs typeface="Barlow Light"/>
                <a:sym typeface="Barlow Light"/>
              </a:rPr>
              <a:t>로그인 및 회원가입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Barlow"/>
                <a:ea typeface="Barlow"/>
                <a:cs typeface="Barlow"/>
                <a:sym typeface="Barlow"/>
              </a:rPr>
              <a:t>○ Eval:</a:t>
            </a:r>
            <a:r>
              <a:rPr lang="ko" sz="1500">
                <a:latin typeface="Barlow Light"/>
                <a:ea typeface="Barlow Light"/>
                <a:cs typeface="Barlow Light"/>
                <a:sym typeface="Barlow Light"/>
              </a:rPr>
              <a:t> 웹사이트 정보 사실 여부 평가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Barlow"/>
                <a:ea typeface="Barlow"/>
                <a:cs typeface="Barlow"/>
                <a:sym typeface="Barlow"/>
              </a:rPr>
              <a:t>○ Main:</a:t>
            </a:r>
            <a:r>
              <a:rPr lang="ko" sz="1500">
                <a:latin typeface="Barlow Light"/>
                <a:ea typeface="Barlow Light"/>
                <a:cs typeface="Barlow Light"/>
                <a:sym typeface="Barlow Light"/>
              </a:rPr>
              <a:t> 메인 페이지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Barlow"/>
                <a:ea typeface="Barlow"/>
                <a:cs typeface="Barlow"/>
                <a:sym typeface="Barlow"/>
              </a:rPr>
              <a:t>○ Check:</a:t>
            </a:r>
            <a:r>
              <a:rPr lang="ko" sz="1500">
                <a:latin typeface="Barlow Light"/>
                <a:ea typeface="Barlow Light"/>
                <a:cs typeface="Barlow Light"/>
                <a:sym typeface="Barlow Light"/>
              </a:rPr>
              <a:t> 다른 사용자들의 평가 기록 열람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Barlow"/>
                <a:ea typeface="Barlow"/>
                <a:cs typeface="Barlow"/>
                <a:sym typeface="Barlow"/>
              </a:rPr>
              <a:t>○ Info:</a:t>
            </a:r>
            <a:r>
              <a:rPr lang="ko" sz="1500">
                <a:latin typeface="Barlow Light"/>
                <a:ea typeface="Barlow Light"/>
                <a:cs typeface="Barlow Light"/>
                <a:sym typeface="Barlow Light"/>
              </a:rPr>
              <a:t> 관련 정보를 다루는 다른 사이트 목록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Barlow"/>
                <a:ea typeface="Barlow"/>
                <a:cs typeface="Barlow"/>
                <a:sym typeface="Barlow"/>
              </a:rPr>
              <a:t>○ Profile:</a:t>
            </a:r>
            <a:r>
              <a:rPr lang="ko" sz="1500">
                <a:latin typeface="Barlow Light"/>
                <a:ea typeface="Barlow Light"/>
                <a:cs typeface="Barlow Light"/>
                <a:sym typeface="Barlow Light"/>
              </a:rPr>
              <a:t> 사용자 프로필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95" name="Google Shape;1195;p53"/>
          <p:cNvSpPr/>
          <p:nvPr/>
        </p:nvSpPr>
        <p:spPr>
          <a:xfrm rot="5400000">
            <a:off x="3652738" y="3551625"/>
            <a:ext cx="23313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53"/>
          <p:cNvSpPr/>
          <p:nvPr/>
        </p:nvSpPr>
        <p:spPr>
          <a:xfrm>
            <a:off x="4629030" y="1939093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53"/>
          <p:cNvSpPr txBox="1"/>
          <p:nvPr/>
        </p:nvSpPr>
        <p:spPr>
          <a:xfrm>
            <a:off x="4988500" y="1898813"/>
            <a:ext cx="2555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Barlow"/>
                <a:ea typeface="Barlow"/>
                <a:cs typeface="Barlow"/>
                <a:sym typeface="Barlow"/>
              </a:rPr>
              <a:t>페이지 종류</a:t>
            </a:r>
            <a:endParaRPr sz="1700"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4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확장 프로그램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203" name="Google Shape;12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825" y="423625"/>
            <a:ext cx="765800" cy="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650" y="423625"/>
            <a:ext cx="765799" cy="7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475" y="423625"/>
            <a:ext cx="542624" cy="7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9800" y="423625"/>
            <a:ext cx="765799" cy="76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54"/>
          <p:cNvSpPr/>
          <p:nvPr/>
        </p:nvSpPr>
        <p:spPr>
          <a:xfrm>
            <a:off x="3269925" y="2461425"/>
            <a:ext cx="2363700" cy="6624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로그인 여부 확인</a:t>
            </a:r>
            <a:endParaRPr b="1"/>
          </a:p>
        </p:txBody>
      </p:sp>
      <p:sp>
        <p:nvSpPr>
          <p:cNvPr id="1208" name="Google Shape;1208;p54"/>
          <p:cNvSpPr/>
          <p:nvPr/>
        </p:nvSpPr>
        <p:spPr>
          <a:xfrm>
            <a:off x="1067725" y="2461425"/>
            <a:ext cx="2352900" cy="6624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확장 프로그램 호출</a:t>
            </a:r>
            <a:endParaRPr b="1"/>
          </a:p>
        </p:txBody>
      </p:sp>
      <p:sp>
        <p:nvSpPr>
          <p:cNvPr id="1209" name="Google Shape;1209;p54"/>
          <p:cNvSpPr/>
          <p:nvPr/>
        </p:nvSpPr>
        <p:spPr>
          <a:xfrm rot="10800000">
            <a:off x="5161625" y="3210800"/>
            <a:ext cx="2567400" cy="6624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10" name="Google Shape;1210;p54"/>
          <p:cNvSpPr/>
          <p:nvPr/>
        </p:nvSpPr>
        <p:spPr>
          <a:xfrm>
            <a:off x="5503050" y="2461425"/>
            <a:ext cx="2611800" cy="6624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데이터 제공 요청</a:t>
            </a:r>
            <a:endParaRPr b="1"/>
          </a:p>
        </p:txBody>
      </p:sp>
      <p:sp>
        <p:nvSpPr>
          <p:cNvPr id="1211" name="Google Shape;1211;p54"/>
          <p:cNvSpPr txBox="1"/>
          <p:nvPr/>
        </p:nvSpPr>
        <p:spPr>
          <a:xfrm>
            <a:off x="5616575" y="3341150"/>
            <a:ext cx="1657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데이터 렌더링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2" name="Google Shape;1212;p54"/>
          <p:cNvSpPr/>
          <p:nvPr/>
        </p:nvSpPr>
        <p:spPr>
          <a:xfrm rot="10800000">
            <a:off x="2901225" y="3210800"/>
            <a:ext cx="2352900" cy="662400"/>
          </a:xfrm>
          <a:prstGeom prst="chevron">
            <a:avLst>
              <a:gd name="adj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13" name="Google Shape;1213;p54"/>
          <p:cNvSpPr txBox="1"/>
          <p:nvPr/>
        </p:nvSpPr>
        <p:spPr>
          <a:xfrm>
            <a:off x="2995513" y="3341150"/>
            <a:ext cx="1989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팩트 체크 및 정보 참고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4" name="Google Shape;1214;p54"/>
          <p:cNvSpPr/>
          <p:nvPr/>
        </p:nvSpPr>
        <p:spPr>
          <a:xfrm rot="10800000">
            <a:off x="692850" y="3210800"/>
            <a:ext cx="2352900" cy="662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15" name="Google Shape;1215;p54"/>
          <p:cNvSpPr txBox="1"/>
          <p:nvPr/>
        </p:nvSpPr>
        <p:spPr>
          <a:xfrm>
            <a:off x="1040550" y="3348238"/>
            <a:ext cx="1657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사용자 평가 등록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6" name="Google Shape;1216;p54"/>
          <p:cNvSpPr/>
          <p:nvPr/>
        </p:nvSpPr>
        <p:spPr>
          <a:xfrm>
            <a:off x="1040550" y="3974350"/>
            <a:ext cx="2363700" cy="6624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</a:rPr>
              <a:t>데이터 등록 요청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17" name="Google Shape;1217;p54"/>
          <p:cNvSpPr/>
          <p:nvPr/>
        </p:nvSpPr>
        <p:spPr>
          <a:xfrm>
            <a:off x="3269925" y="3960175"/>
            <a:ext cx="2363700" cy="6624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</a:rPr>
              <a:t> DB 업데이트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18" name="Google Shape;1218;p54"/>
          <p:cNvSpPr/>
          <p:nvPr/>
        </p:nvSpPr>
        <p:spPr>
          <a:xfrm>
            <a:off x="5566350" y="3960175"/>
            <a:ext cx="2567400" cy="6624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</a:rPr>
              <a:t>렌더링 반영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19" name="Google Shape;1219;p54"/>
          <p:cNvSpPr/>
          <p:nvPr/>
        </p:nvSpPr>
        <p:spPr>
          <a:xfrm>
            <a:off x="711668" y="1723168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54"/>
          <p:cNvSpPr txBox="1"/>
          <p:nvPr/>
        </p:nvSpPr>
        <p:spPr>
          <a:xfrm>
            <a:off x="1071150" y="1682900"/>
            <a:ext cx="1398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Barlow"/>
                <a:ea typeface="Barlow"/>
                <a:cs typeface="Barlow"/>
                <a:sym typeface="Barlow"/>
              </a:rPr>
              <a:t>알고리즘</a:t>
            </a:r>
            <a:endParaRPr sz="17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1" name="Google Shape;1221;p54"/>
          <p:cNvSpPr/>
          <p:nvPr/>
        </p:nvSpPr>
        <p:spPr>
          <a:xfrm>
            <a:off x="692848" y="2196538"/>
            <a:ext cx="19896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5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카카오톡 봇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227" name="Google Shape;12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400" y="535763"/>
            <a:ext cx="542624" cy="76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55"/>
          <p:cNvSpPr txBox="1"/>
          <p:nvPr/>
        </p:nvSpPr>
        <p:spPr>
          <a:xfrm>
            <a:off x="1096800" y="4478350"/>
            <a:ext cx="22200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카카오톡 봇 구조 설계도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9" name="Google Shape;1229;p55"/>
          <p:cNvSpPr/>
          <p:nvPr/>
        </p:nvSpPr>
        <p:spPr>
          <a:xfrm>
            <a:off x="4806925" y="2400688"/>
            <a:ext cx="2220000" cy="5526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사용자: 채팅 전송</a:t>
            </a:r>
            <a:endParaRPr b="1"/>
          </a:p>
        </p:txBody>
      </p:sp>
      <p:sp>
        <p:nvSpPr>
          <p:cNvPr id="1230" name="Google Shape;1230;p55"/>
          <p:cNvSpPr/>
          <p:nvPr/>
        </p:nvSpPr>
        <p:spPr>
          <a:xfrm rot="10800000">
            <a:off x="4525775" y="3009538"/>
            <a:ext cx="2220000" cy="552600"/>
          </a:xfrm>
          <a:prstGeom prst="homePlate">
            <a:avLst>
              <a:gd name="adj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31" name="Google Shape;1231;p55"/>
          <p:cNvSpPr/>
          <p:nvPr/>
        </p:nvSpPr>
        <p:spPr>
          <a:xfrm>
            <a:off x="4806925" y="3618388"/>
            <a:ext cx="2220000" cy="5526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웹 서버 정보 요청</a:t>
            </a:r>
            <a:endParaRPr b="1"/>
          </a:p>
        </p:txBody>
      </p:sp>
      <p:sp>
        <p:nvSpPr>
          <p:cNvPr id="1232" name="Google Shape;1232;p55"/>
          <p:cNvSpPr txBox="1"/>
          <p:nvPr/>
        </p:nvSpPr>
        <p:spPr>
          <a:xfrm>
            <a:off x="4806925" y="3108238"/>
            <a:ext cx="1908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채팅 텍스트 링크 추출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3" name="Google Shape;1233;p55"/>
          <p:cNvSpPr/>
          <p:nvPr/>
        </p:nvSpPr>
        <p:spPr>
          <a:xfrm rot="10800000">
            <a:off x="4525775" y="4227238"/>
            <a:ext cx="2220000" cy="5526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34" name="Google Shape;1234;p55"/>
          <p:cNvSpPr txBox="1"/>
          <p:nvPr/>
        </p:nvSpPr>
        <p:spPr>
          <a:xfrm>
            <a:off x="4806925" y="4325938"/>
            <a:ext cx="1908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데이터 정보 제공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5" name="Google Shape;1235;p55"/>
          <p:cNvSpPr/>
          <p:nvPr/>
        </p:nvSpPr>
        <p:spPr>
          <a:xfrm>
            <a:off x="4449568" y="1670755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55"/>
          <p:cNvSpPr txBox="1"/>
          <p:nvPr/>
        </p:nvSpPr>
        <p:spPr>
          <a:xfrm>
            <a:off x="4806925" y="1647550"/>
            <a:ext cx="1717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Barlow"/>
                <a:ea typeface="Barlow"/>
                <a:cs typeface="Barlow"/>
                <a:sym typeface="Barlow"/>
              </a:rPr>
              <a:t>알고리즘</a:t>
            </a:r>
            <a:endParaRPr sz="17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7" name="Google Shape;1237;p55"/>
          <p:cNvSpPr/>
          <p:nvPr/>
        </p:nvSpPr>
        <p:spPr>
          <a:xfrm>
            <a:off x="4430750" y="2144138"/>
            <a:ext cx="27162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55"/>
          <p:cNvSpPr/>
          <p:nvPr/>
        </p:nvSpPr>
        <p:spPr>
          <a:xfrm>
            <a:off x="7438950" y="2819950"/>
            <a:ext cx="1356000" cy="8622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평가 기록</a:t>
            </a:r>
            <a:endParaRPr sz="1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팩트 체크</a:t>
            </a:r>
            <a:endParaRPr sz="1500"/>
          </a:p>
        </p:txBody>
      </p:sp>
      <p:cxnSp>
        <p:nvCxnSpPr>
          <p:cNvPr id="1239" name="Google Shape;1239;p55"/>
          <p:cNvCxnSpPr>
            <a:stCxn id="1234" idx="3"/>
            <a:endCxn id="1238" idx="2"/>
          </p:cNvCxnSpPr>
          <p:nvPr/>
        </p:nvCxnSpPr>
        <p:spPr>
          <a:xfrm rot="10800000" flipH="1">
            <a:off x="6715525" y="3682138"/>
            <a:ext cx="1401300" cy="821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40" name="Google Shape;12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50" y="1978550"/>
            <a:ext cx="3485088" cy="22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6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웹 서버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1246" name="Google Shape;1246;p56"/>
          <p:cNvSpPr txBox="1"/>
          <p:nvPr/>
        </p:nvSpPr>
        <p:spPr>
          <a:xfrm>
            <a:off x="5289375" y="2024250"/>
            <a:ext cx="36990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hpp, helmet: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보안 해결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cors: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cors 정책 해결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express: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node.js 프레임워크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mysql2, sequelize: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데이터 베이스 연결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request: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외부 API 요청 &amp; 크롤링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morgan: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로그 표시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bcrypt: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사용자 비밀번호 암호화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dotenv: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환경변수 설정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nodemon: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개발 도구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pm2: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서버 유지 및 모니터링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247" name="Google Shape;12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350" y="328839"/>
            <a:ext cx="1179675" cy="11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50" y="1566950"/>
            <a:ext cx="4151325" cy="27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56"/>
          <p:cNvSpPr/>
          <p:nvPr/>
        </p:nvSpPr>
        <p:spPr>
          <a:xfrm rot="5400000">
            <a:off x="3770025" y="3426588"/>
            <a:ext cx="28731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56"/>
          <p:cNvSpPr/>
          <p:nvPr/>
        </p:nvSpPr>
        <p:spPr>
          <a:xfrm>
            <a:off x="5028930" y="1566955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56"/>
          <p:cNvSpPr txBox="1"/>
          <p:nvPr/>
        </p:nvSpPr>
        <p:spPr>
          <a:xfrm>
            <a:off x="5365575" y="1567013"/>
            <a:ext cx="1916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Barlow"/>
                <a:ea typeface="Barlow"/>
                <a:cs typeface="Barlow"/>
                <a:sym typeface="Barlow"/>
              </a:rPr>
              <a:t>사용 라이브러리</a:t>
            </a:r>
            <a:endParaRPr sz="17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2" name="Google Shape;1252;p56"/>
          <p:cNvSpPr txBox="1"/>
          <p:nvPr/>
        </p:nvSpPr>
        <p:spPr>
          <a:xfrm>
            <a:off x="464200" y="4526225"/>
            <a:ext cx="41514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웹서버 구조 설계도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7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데이터베이스 </a:t>
            </a:r>
            <a:r>
              <a:rPr lang="ko" sz="4000">
                <a:solidFill>
                  <a:srgbClr val="007BB9"/>
                </a:solidFill>
                <a:latin typeface="Barlow"/>
                <a:ea typeface="Barlow"/>
                <a:cs typeface="Barlow"/>
                <a:sym typeface="Barlow"/>
              </a:rPr>
              <a:t>➀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graphicFrame>
        <p:nvGraphicFramePr>
          <p:cNvPr id="1258" name="Google Shape;1258;p57"/>
          <p:cNvGraphicFramePr/>
          <p:nvPr/>
        </p:nvGraphicFramePr>
        <p:xfrm>
          <a:off x="208025" y="2314381"/>
          <a:ext cx="5511100" cy="2191775"/>
        </p:xfrm>
        <a:graphic>
          <a:graphicData uri="http://schemas.openxmlformats.org/drawingml/2006/table">
            <a:tbl>
              <a:tblPr>
                <a:noFill/>
                <a:tableStyleId>{D351DB4A-B217-425B-8CD0-62D5A2DDCAB0}</a:tableStyleId>
              </a:tblPr>
              <a:tblGrid>
                <a:gridCol w="5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ko" sz="11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  </a:t>
                      </a: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id</a:t>
                      </a:r>
                      <a:endParaRPr sz="1700" u="none" strike="noStrike" cap="none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name</a:t>
                      </a:r>
                      <a:endParaRPr sz="1700" u="none" strike="noStrike" cap="none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password</a:t>
                      </a:r>
                      <a:endParaRPr sz="1700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key</a:t>
                      </a:r>
                      <a:endParaRPr sz="1700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rank</a:t>
                      </a:r>
                      <a:endParaRPr sz="1700" u="none" strike="noStrike" cap="none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700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hyungjin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highlight>
                            <a:srgbClr val="FFFFFF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d2b$10vc1d...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highlight>
                            <a:schemeClr val="lt1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b$10vcd4...</a:t>
                      </a:r>
                      <a:endParaRPr b="1">
                        <a:highlight>
                          <a:srgbClr val="FFFFFF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bronze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taeyoung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highlight>
                            <a:srgbClr val="FFFFFF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c2b$10vc2d...</a:t>
                      </a:r>
                      <a:endParaRPr sz="1800"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highlight>
                            <a:schemeClr val="lt1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a$10vcd4...</a:t>
                      </a:r>
                      <a:endParaRPr b="1">
                        <a:highlight>
                          <a:srgbClr val="FFFFFF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silver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baobab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highlight>
                            <a:srgbClr val="FFFFFF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a2b$10vc3d...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highlight>
                            <a:schemeClr val="lt1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c$10vcd4...</a:t>
                      </a:r>
                      <a:endParaRPr b="1">
                        <a:highlight>
                          <a:srgbClr val="FFFFFF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gold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19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59" name="Google Shape;1259;p57"/>
          <p:cNvSpPr txBox="1"/>
          <p:nvPr/>
        </p:nvSpPr>
        <p:spPr>
          <a:xfrm>
            <a:off x="208050" y="1692500"/>
            <a:ext cx="55110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Barlow"/>
                <a:ea typeface="Barlow"/>
                <a:cs typeface="Barlow"/>
                <a:sym typeface="Barlow"/>
              </a:rPr>
              <a:t>User</a:t>
            </a:r>
            <a:endParaRPr sz="25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60" name="Google Shape;1260;p57"/>
          <p:cNvSpPr txBox="1"/>
          <p:nvPr/>
        </p:nvSpPr>
        <p:spPr>
          <a:xfrm>
            <a:off x="6338275" y="2644050"/>
            <a:ext cx="26616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id: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인덱스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name: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이름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password: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비밀번호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rank: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등급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count: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평가한 횟수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key: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사용자 인증 토큰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261" name="Google Shape;12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525" y="566925"/>
            <a:ext cx="703501" cy="70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57"/>
          <p:cNvSpPr txBox="1"/>
          <p:nvPr/>
        </p:nvSpPr>
        <p:spPr>
          <a:xfrm>
            <a:off x="6338275" y="2188663"/>
            <a:ext cx="2923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사용자 정보 테이블</a:t>
            </a:r>
            <a:endParaRPr sz="1500" b="1"/>
          </a:p>
        </p:txBody>
      </p:sp>
      <p:sp>
        <p:nvSpPr>
          <p:cNvPr id="1263" name="Google Shape;1263;p57"/>
          <p:cNvSpPr/>
          <p:nvPr/>
        </p:nvSpPr>
        <p:spPr>
          <a:xfrm rot="5400000">
            <a:off x="5002075" y="3376064"/>
            <a:ext cx="24516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58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데이터베이스 </a:t>
            </a:r>
            <a:r>
              <a:rPr lang="ko" sz="4000">
                <a:solidFill>
                  <a:srgbClr val="007BB9"/>
                </a:solidFill>
                <a:latin typeface="Barlow"/>
                <a:ea typeface="Barlow"/>
                <a:cs typeface="Barlow"/>
                <a:sym typeface="Barlow"/>
              </a:rPr>
              <a:t>➁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269" name="Google Shape;12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525" y="566925"/>
            <a:ext cx="703501" cy="70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58"/>
          <p:cNvSpPr txBox="1"/>
          <p:nvPr/>
        </p:nvSpPr>
        <p:spPr>
          <a:xfrm>
            <a:off x="208175" y="1692488"/>
            <a:ext cx="55110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Barlow"/>
                <a:ea typeface="Barlow"/>
                <a:cs typeface="Barlow"/>
                <a:sym typeface="Barlow"/>
              </a:rPr>
              <a:t>Page</a:t>
            </a:r>
            <a:endParaRPr sz="25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1" name="Google Shape;1271;p58"/>
          <p:cNvSpPr txBox="1"/>
          <p:nvPr/>
        </p:nvSpPr>
        <p:spPr>
          <a:xfrm>
            <a:off x="6368425" y="2314375"/>
            <a:ext cx="2923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평가 기록 테이블</a:t>
            </a:r>
            <a:endParaRPr sz="1500" b="1"/>
          </a:p>
        </p:txBody>
      </p:sp>
      <p:sp>
        <p:nvSpPr>
          <p:cNvPr id="1272" name="Google Shape;1272;p58"/>
          <p:cNvSpPr txBox="1"/>
          <p:nvPr/>
        </p:nvSpPr>
        <p:spPr>
          <a:xfrm>
            <a:off x="6368425" y="2769763"/>
            <a:ext cx="26616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id: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인덱스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url: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웹사이트 주소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status: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컨텐츠의 사실 여부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reason: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 평가 내용의 근거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○ person: </a:t>
            </a: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평가한 사용자의 id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aphicFrame>
        <p:nvGraphicFramePr>
          <p:cNvPr id="1273" name="Google Shape;1273;p58"/>
          <p:cNvGraphicFramePr/>
          <p:nvPr/>
        </p:nvGraphicFramePr>
        <p:xfrm>
          <a:off x="208025" y="2314381"/>
          <a:ext cx="5511125" cy="2191775"/>
        </p:xfrm>
        <a:graphic>
          <a:graphicData uri="http://schemas.openxmlformats.org/drawingml/2006/table">
            <a:tbl>
              <a:tblPr>
                <a:noFill/>
                <a:tableStyleId>{D351DB4A-B217-425B-8CD0-62D5A2DDCAB0}</a:tableStyleId>
              </a:tblPr>
              <a:tblGrid>
                <a:gridCol w="60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   </a:t>
                      </a: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id</a:t>
                      </a:r>
                      <a:endParaRPr sz="1700" u="none" strike="noStrike" cap="none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url</a:t>
                      </a:r>
                      <a:endParaRPr sz="1700" u="none" strike="noStrike" cap="none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status</a:t>
                      </a:r>
                      <a:endParaRPr sz="1700" u="none" strike="noStrike" cap="none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reason</a:t>
                      </a:r>
                      <a:endParaRPr sz="1700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666666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person</a:t>
                      </a:r>
                      <a:endParaRPr sz="1700">
                        <a:solidFill>
                          <a:srgbClr val="666666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https://ww...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truth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This page is...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https://ww...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lie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What is...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https://ww...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lie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Fake info...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74" name="Google Shape;1274;p58"/>
          <p:cNvSpPr/>
          <p:nvPr/>
        </p:nvSpPr>
        <p:spPr>
          <a:xfrm rot="5400000">
            <a:off x="5157925" y="3376063"/>
            <a:ext cx="22002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2295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상황 이해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0" y="2852475"/>
            <a:ext cx="2609851" cy="188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464325" y="2160375"/>
            <a:ext cx="26097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인터넷에서 영상을 보며 정보를 접하는 사용자의 모습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41" name="Google Shape;241;p28"/>
          <p:cNvGrpSpPr/>
          <p:nvPr/>
        </p:nvGrpSpPr>
        <p:grpSpPr>
          <a:xfrm>
            <a:off x="3696949" y="3025712"/>
            <a:ext cx="2341700" cy="964578"/>
            <a:chOff x="1442627" y="5710923"/>
            <a:chExt cx="916266" cy="590606"/>
          </a:xfrm>
        </p:grpSpPr>
        <p:sp>
          <p:nvSpPr>
            <p:cNvPr id="242" name="Google Shape;242;p28"/>
            <p:cNvSpPr/>
            <p:nvPr/>
          </p:nvSpPr>
          <p:spPr>
            <a:xfrm>
              <a:off x="1442627" y="5710923"/>
              <a:ext cx="916265" cy="40523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무엇을 관찰할 수 있는가?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8"/>
          <p:cNvSpPr txBox="1"/>
          <p:nvPr/>
        </p:nvSpPr>
        <p:spPr>
          <a:xfrm>
            <a:off x="3706050" y="3990313"/>
            <a:ext cx="39891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● </a:t>
            </a:r>
            <a:r>
              <a:rPr lang="ko" sz="1300" b="1"/>
              <a:t>시각:</a:t>
            </a:r>
            <a:r>
              <a:rPr lang="ko" sz="1300"/>
              <a:t> 남자, 태블릿, 유튜브 영상 등</a:t>
            </a:r>
            <a:endParaRPr sz="1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● </a:t>
            </a:r>
            <a:r>
              <a:rPr lang="ko" sz="1300" b="1"/>
              <a:t>청각:</a:t>
            </a:r>
            <a:r>
              <a:rPr lang="ko" sz="1300"/>
              <a:t> 영상의 소리</a:t>
            </a:r>
            <a:endParaRPr sz="1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● </a:t>
            </a:r>
            <a:r>
              <a:rPr lang="ko" sz="1300" b="1"/>
              <a:t>시공간:</a:t>
            </a:r>
            <a:r>
              <a:rPr lang="ko" sz="1300"/>
              <a:t> 집, 저녁, 휴식 시간 등</a:t>
            </a:r>
            <a:endParaRPr sz="1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● </a:t>
            </a:r>
            <a:r>
              <a:rPr lang="ko" sz="1300" b="1"/>
              <a:t>행위:</a:t>
            </a:r>
            <a:r>
              <a:rPr lang="ko" sz="1300"/>
              <a:t> 영상 검색하기, 공유하기, 댓글 달기 등</a:t>
            </a:r>
            <a:endParaRPr sz="1300"/>
          </a:p>
        </p:txBody>
      </p:sp>
      <p:grpSp>
        <p:nvGrpSpPr>
          <p:cNvPr id="248" name="Google Shape;248;p28"/>
          <p:cNvGrpSpPr/>
          <p:nvPr/>
        </p:nvGrpSpPr>
        <p:grpSpPr>
          <a:xfrm>
            <a:off x="6679495" y="2111475"/>
            <a:ext cx="2138578" cy="964578"/>
            <a:chOff x="1442627" y="5710923"/>
            <a:chExt cx="836788" cy="590606"/>
          </a:xfrm>
        </p:grpSpPr>
        <p:sp>
          <p:nvSpPr>
            <p:cNvPr id="249" name="Google Shape;249;p28"/>
            <p:cNvSpPr/>
            <p:nvPr/>
          </p:nvSpPr>
          <p:spPr>
            <a:xfrm>
              <a:off x="1442629" y="5710923"/>
              <a:ext cx="836786" cy="40523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주제를 선택한 이유는 무엇인가?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28"/>
          <p:cNvSpPr txBox="1"/>
          <p:nvPr/>
        </p:nvSpPr>
        <p:spPr>
          <a:xfrm>
            <a:off x="6679500" y="3076075"/>
            <a:ext cx="24645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● 인터넷 상에 수많은 가짜 정보들이 존재한다.</a:t>
            </a:r>
            <a:endParaRPr sz="1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● SNS 등에서 자극적인 가짜 정보가 급속도로 확산된다.</a:t>
            </a:r>
            <a:endParaRPr sz="1300"/>
          </a:p>
        </p:txBody>
      </p:sp>
      <p:grpSp>
        <p:nvGrpSpPr>
          <p:cNvPr id="255" name="Google Shape;255;p28"/>
          <p:cNvGrpSpPr/>
          <p:nvPr/>
        </p:nvGrpSpPr>
        <p:grpSpPr>
          <a:xfrm>
            <a:off x="3706183" y="179537"/>
            <a:ext cx="1990905" cy="964558"/>
            <a:chOff x="1442627" y="5710935"/>
            <a:chExt cx="788727" cy="590594"/>
          </a:xfrm>
        </p:grpSpPr>
        <p:sp>
          <p:nvSpPr>
            <p:cNvPr id="256" name="Google Shape;256;p28"/>
            <p:cNvSpPr/>
            <p:nvPr/>
          </p:nvSpPr>
          <p:spPr>
            <a:xfrm>
              <a:off x="1442629" y="5710935"/>
              <a:ext cx="788725" cy="405216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무엇을 알고 있는가?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8"/>
          <p:cNvSpPr txBox="1"/>
          <p:nvPr/>
        </p:nvSpPr>
        <p:spPr>
          <a:xfrm>
            <a:off x="3706038" y="1144088"/>
            <a:ext cx="43089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● 남자는 소파 위에 앉아 태블릿을 이용해서 인터넷 상의 영상들을 보고 있다.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● 남자는 뉴스 영상들을 찾아보고 있다.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62" name="Google Shape;262;p28"/>
          <p:cNvSpPr/>
          <p:nvPr/>
        </p:nvSpPr>
        <p:spPr>
          <a:xfrm>
            <a:off x="931875" y="1663575"/>
            <a:ext cx="1674600" cy="420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Calibri"/>
                <a:ea typeface="Calibri"/>
                <a:cs typeface="Calibri"/>
                <a:sym typeface="Calibri"/>
              </a:rPr>
              <a:t>상황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9"/>
          <p:cNvSpPr txBox="1">
            <a:spLocks noGrp="1"/>
          </p:cNvSpPr>
          <p:nvPr>
            <p:ph type="ctrTitle"/>
          </p:nvPr>
        </p:nvSpPr>
        <p:spPr>
          <a:xfrm>
            <a:off x="1085850" y="2238794"/>
            <a:ext cx="46767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500">
                <a:latin typeface="Arial"/>
                <a:ea typeface="Arial"/>
                <a:cs typeface="Arial"/>
                <a:sym typeface="Arial"/>
              </a:rPr>
              <a:t>UI.UX 설계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0" name="Google Shape;1280;p59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281" name="Google Shape;1281;p59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9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9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2" name="Google Shape;1302;p59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303" name="Google Shape;1303;p59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59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59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59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59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59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59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59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59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59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59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59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59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59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59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59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59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59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59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59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59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59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59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59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59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59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59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59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59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59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59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59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59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59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59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9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59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59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59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59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3" name="Google Shape;1343;p59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2" name="Google Shape;1372;p59"/>
            <p:cNvGrpSpPr/>
            <p:nvPr/>
          </p:nvGrpSpPr>
          <p:grpSpPr>
            <a:xfrm flipH="1">
              <a:off x="2865276" y="3434799"/>
              <a:ext cx="598186" cy="1340314"/>
              <a:chOff x="4210728" y="4525714"/>
              <a:chExt cx="546438" cy="1224366"/>
            </a:xfrm>
          </p:grpSpPr>
          <p:sp>
            <p:nvSpPr>
              <p:cNvPr id="1373" name="Google Shape;1373;p59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59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59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59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59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59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59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59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59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59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59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59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59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6" name="Google Shape;1386;p59"/>
          <p:cNvSpPr txBox="1"/>
          <p:nvPr/>
        </p:nvSpPr>
        <p:spPr>
          <a:xfrm>
            <a:off x="0" y="1861400"/>
            <a:ext cx="6531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r>
              <a:rPr lang="ko" sz="18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-2</a:t>
            </a:r>
            <a:endParaRPr sz="18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60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8143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확장 프로그램 UI/UX (로그인 페이지)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392" name="Google Shape;13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050" y="162677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60"/>
          <p:cNvSpPr/>
          <p:nvPr/>
        </p:nvSpPr>
        <p:spPr>
          <a:xfrm>
            <a:off x="3386200" y="1873500"/>
            <a:ext cx="1518900" cy="46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60"/>
          <p:cNvSpPr/>
          <p:nvPr/>
        </p:nvSpPr>
        <p:spPr>
          <a:xfrm>
            <a:off x="2563075" y="2568025"/>
            <a:ext cx="3284700" cy="16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60"/>
          <p:cNvSpPr/>
          <p:nvPr/>
        </p:nvSpPr>
        <p:spPr>
          <a:xfrm>
            <a:off x="3139150" y="3833775"/>
            <a:ext cx="2013000" cy="3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60"/>
          <p:cNvSpPr/>
          <p:nvPr/>
        </p:nvSpPr>
        <p:spPr>
          <a:xfrm>
            <a:off x="3636775" y="4321350"/>
            <a:ext cx="1137300" cy="9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60"/>
          <p:cNvSpPr txBox="1"/>
          <p:nvPr/>
        </p:nvSpPr>
        <p:spPr>
          <a:xfrm>
            <a:off x="3900900" y="1926750"/>
            <a:ext cx="594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로고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398" name="Google Shape;1398;p60"/>
          <p:cNvSpPr txBox="1"/>
          <p:nvPr/>
        </p:nvSpPr>
        <p:spPr>
          <a:xfrm>
            <a:off x="3191550" y="2981175"/>
            <a:ext cx="20130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로그인, 회원가입 패널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399" name="Google Shape;1399;p60"/>
          <p:cNvSpPr txBox="1"/>
          <p:nvPr/>
        </p:nvSpPr>
        <p:spPr>
          <a:xfrm>
            <a:off x="3600475" y="3809925"/>
            <a:ext cx="1209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로그인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00" name="Google Shape;1400;p60"/>
          <p:cNvSpPr txBox="1"/>
          <p:nvPr/>
        </p:nvSpPr>
        <p:spPr>
          <a:xfrm>
            <a:off x="3508350" y="4693025"/>
            <a:ext cx="1379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회원가입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01" name="Google Shape;1401;p60"/>
          <p:cNvCxnSpPr>
            <a:stCxn id="1396" idx="2"/>
            <a:endCxn id="1400" idx="0"/>
          </p:cNvCxnSpPr>
          <p:nvPr/>
        </p:nvCxnSpPr>
        <p:spPr>
          <a:xfrm flipH="1">
            <a:off x="4197925" y="4418550"/>
            <a:ext cx="7500" cy="27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61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8291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확장 프로그램 UI/UX (메인 페이지)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407" name="Google Shape;14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0" y="1398163"/>
            <a:ext cx="3243800" cy="36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61"/>
          <p:cNvSpPr/>
          <p:nvPr/>
        </p:nvSpPr>
        <p:spPr>
          <a:xfrm>
            <a:off x="675375" y="1612100"/>
            <a:ext cx="2159400" cy="24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61"/>
          <p:cNvSpPr/>
          <p:nvPr/>
        </p:nvSpPr>
        <p:spPr>
          <a:xfrm>
            <a:off x="2982225" y="1455138"/>
            <a:ext cx="541500" cy="54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61"/>
          <p:cNvSpPr/>
          <p:nvPr/>
        </p:nvSpPr>
        <p:spPr>
          <a:xfrm>
            <a:off x="1288875" y="2028200"/>
            <a:ext cx="456900" cy="46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61"/>
          <p:cNvSpPr/>
          <p:nvPr/>
        </p:nvSpPr>
        <p:spPr>
          <a:xfrm>
            <a:off x="2309800" y="2047175"/>
            <a:ext cx="456900" cy="46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61"/>
          <p:cNvSpPr txBox="1"/>
          <p:nvPr/>
        </p:nvSpPr>
        <p:spPr>
          <a:xfrm>
            <a:off x="1745775" y="2081450"/>
            <a:ext cx="284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0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13" name="Google Shape;1413;p61"/>
          <p:cNvSpPr txBox="1"/>
          <p:nvPr/>
        </p:nvSpPr>
        <p:spPr>
          <a:xfrm>
            <a:off x="2766700" y="2081450"/>
            <a:ext cx="284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0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14" name="Google Shape;1414;p61"/>
          <p:cNvSpPr/>
          <p:nvPr/>
        </p:nvSpPr>
        <p:spPr>
          <a:xfrm>
            <a:off x="641175" y="2626388"/>
            <a:ext cx="1294200" cy="28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61"/>
          <p:cNvSpPr/>
          <p:nvPr/>
        </p:nvSpPr>
        <p:spPr>
          <a:xfrm>
            <a:off x="2217675" y="2626400"/>
            <a:ext cx="1294200" cy="28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1"/>
          <p:cNvSpPr/>
          <p:nvPr/>
        </p:nvSpPr>
        <p:spPr>
          <a:xfrm>
            <a:off x="648550" y="4234150"/>
            <a:ext cx="2875200" cy="69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61"/>
          <p:cNvSpPr txBox="1"/>
          <p:nvPr/>
        </p:nvSpPr>
        <p:spPr>
          <a:xfrm>
            <a:off x="939800" y="1555100"/>
            <a:ext cx="1703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페이지 url표시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18" name="Google Shape;1418;p61"/>
          <p:cNvSpPr txBox="1"/>
          <p:nvPr/>
        </p:nvSpPr>
        <p:spPr>
          <a:xfrm>
            <a:off x="3758250" y="1555100"/>
            <a:ext cx="1703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사용자 프로필 표시 및 이동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19" name="Google Shape;1419;p61"/>
          <p:cNvCxnSpPr>
            <a:stCxn id="1409" idx="6"/>
            <a:endCxn id="1418" idx="1"/>
          </p:cNvCxnSpPr>
          <p:nvPr/>
        </p:nvCxnSpPr>
        <p:spPr>
          <a:xfrm>
            <a:off x="3523725" y="1725888"/>
            <a:ext cx="234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0" name="Google Shape;1420;p61"/>
          <p:cNvSpPr txBox="1"/>
          <p:nvPr/>
        </p:nvSpPr>
        <p:spPr>
          <a:xfrm>
            <a:off x="3293700" y="2115500"/>
            <a:ext cx="9945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 현황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21" name="Google Shape;1421;p61"/>
          <p:cNvSpPr txBox="1"/>
          <p:nvPr/>
        </p:nvSpPr>
        <p:spPr>
          <a:xfrm>
            <a:off x="606975" y="2586188"/>
            <a:ext cx="1362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 보기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22" name="Google Shape;1422;p61"/>
          <p:cNvSpPr txBox="1"/>
          <p:nvPr/>
        </p:nvSpPr>
        <p:spPr>
          <a:xfrm>
            <a:off x="2227750" y="2586200"/>
            <a:ext cx="1362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 하기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23" name="Google Shape;1423;p61"/>
          <p:cNvSpPr txBox="1"/>
          <p:nvPr/>
        </p:nvSpPr>
        <p:spPr>
          <a:xfrm>
            <a:off x="1363550" y="4420850"/>
            <a:ext cx="1362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관련 정보 패널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24" name="Google Shape;1424;p61"/>
          <p:cNvSpPr/>
          <p:nvPr/>
        </p:nvSpPr>
        <p:spPr>
          <a:xfrm>
            <a:off x="641175" y="3090950"/>
            <a:ext cx="28752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5" name="Google Shape;1425;p61"/>
          <p:cNvCxnSpPr>
            <a:stCxn id="1420" idx="1"/>
            <a:endCxn id="1413" idx="3"/>
          </p:cNvCxnSpPr>
          <p:nvPr/>
        </p:nvCxnSpPr>
        <p:spPr>
          <a:xfrm rot="10800000">
            <a:off x="3051300" y="2262350"/>
            <a:ext cx="242400" cy="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6" name="Google Shape;1426;p61"/>
          <p:cNvSpPr txBox="1"/>
          <p:nvPr/>
        </p:nvSpPr>
        <p:spPr>
          <a:xfrm>
            <a:off x="1363550" y="3265750"/>
            <a:ext cx="1362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팩트 체크 패널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27" name="Google Shape;1427;p61"/>
          <p:cNvCxnSpPr/>
          <p:nvPr/>
        </p:nvCxnSpPr>
        <p:spPr>
          <a:xfrm>
            <a:off x="645250" y="4031600"/>
            <a:ext cx="25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8" name="Google Shape;1428;p61"/>
          <p:cNvSpPr/>
          <p:nvPr/>
        </p:nvSpPr>
        <p:spPr>
          <a:xfrm rot="5400000">
            <a:off x="3347550" y="3902450"/>
            <a:ext cx="174000" cy="281700"/>
          </a:xfrm>
          <a:prstGeom prst="chevron">
            <a:avLst>
              <a:gd name="adj" fmla="val 10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61"/>
          <p:cNvSpPr txBox="1"/>
          <p:nvPr/>
        </p:nvSpPr>
        <p:spPr>
          <a:xfrm>
            <a:off x="3968850" y="3818750"/>
            <a:ext cx="1424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관련 정보 패널 동적 조절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30" name="Google Shape;1430;p61"/>
          <p:cNvCxnSpPr>
            <a:stCxn id="1428" idx="0"/>
            <a:endCxn id="1429" idx="1"/>
          </p:cNvCxnSpPr>
          <p:nvPr/>
        </p:nvCxnSpPr>
        <p:spPr>
          <a:xfrm>
            <a:off x="3575400" y="3956300"/>
            <a:ext cx="393600" cy="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1" name="Google Shape;1431;p61"/>
          <p:cNvSpPr txBox="1"/>
          <p:nvPr/>
        </p:nvSpPr>
        <p:spPr>
          <a:xfrm>
            <a:off x="5836125" y="2193338"/>
            <a:ext cx="28752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○ </a:t>
            </a:r>
            <a:r>
              <a:rPr lang="ko" b="1">
                <a:latin typeface="Calibri"/>
                <a:ea typeface="Calibri"/>
                <a:cs typeface="Calibri"/>
                <a:sym typeface="Calibri"/>
              </a:rPr>
              <a:t>팩트 체크 패널:</a:t>
            </a:r>
            <a:r>
              <a:rPr lang="ko">
                <a:latin typeface="Calibri"/>
                <a:ea typeface="Calibri"/>
                <a:cs typeface="Calibri"/>
                <a:sym typeface="Calibri"/>
              </a:rPr>
              <a:t> 팩트체크에 관한 내용들이 나오는 패널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○ </a:t>
            </a:r>
            <a:r>
              <a:rPr lang="ko" b="1">
                <a:latin typeface="Calibri"/>
                <a:ea typeface="Calibri"/>
                <a:cs typeface="Calibri"/>
                <a:sym typeface="Calibri"/>
              </a:rPr>
              <a:t>관련 정보 패널:</a:t>
            </a:r>
            <a:r>
              <a:rPr lang="ko">
                <a:latin typeface="Calibri"/>
                <a:ea typeface="Calibri"/>
                <a:cs typeface="Calibri"/>
                <a:sym typeface="Calibri"/>
              </a:rPr>
              <a:t> 기사 제목과 기사 내용 일부가 나오는 패널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○ </a:t>
            </a:r>
            <a:r>
              <a:rPr lang="ko" b="1">
                <a:latin typeface="Calibri"/>
                <a:ea typeface="Calibri"/>
                <a:cs typeface="Calibri"/>
                <a:sym typeface="Calibri"/>
              </a:rPr>
              <a:t>동적 조절 버튼:</a:t>
            </a:r>
            <a:r>
              <a:rPr lang="ko">
                <a:latin typeface="Calibri"/>
                <a:ea typeface="Calibri"/>
                <a:cs typeface="Calibri"/>
                <a:sym typeface="Calibri"/>
              </a:rPr>
              <a:t> 관련 정보 패널의 축소 &amp; 확대 버튼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61"/>
          <p:cNvSpPr/>
          <p:nvPr/>
        </p:nvSpPr>
        <p:spPr>
          <a:xfrm rot="5400000">
            <a:off x="4694775" y="3207950"/>
            <a:ext cx="2086500" cy="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62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8679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확장 프로그램 UI/UX (평가 등록페이지)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438" name="Google Shape;1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0" y="1398163"/>
            <a:ext cx="3243800" cy="36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62"/>
          <p:cNvSpPr/>
          <p:nvPr/>
        </p:nvSpPr>
        <p:spPr>
          <a:xfrm>
            <a:off x="568700" y="1511525"/>
            <a:ext cx="456900" cy="1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62"/>
          <p:cNvSpPr/>
          <p:nvPr/>
        </p:nvSpPr>
        <p:spPr>
          <a:xfrm>
            <a:off x="680925" y="1840775"/>
            <a:ext cx="2798700" cy="2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2"/>
          <p:cNvSpPr/>
          <p:nvPr/>
        </p:nvSpPr>
        <p:spPr>
          <a:xfrm>
            <a:off x="680800" y="2757175"/>
            <a:ext cx="2798700" cy="16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62"/>
          <p:cNvSpPr/>
          <p:nvPr/>
        </p:nvSpPr>
        <p:spPr>
          <a:xfrm>
            <a:off x="2551725" y="4527100"/>
            <a:ext cx="927900" cy="35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62"/>
          <p:cNvSpPr txBox="1"/>
          <p:nvPr/>
        </p:nvSpPr>
        <p:spPr>
          <a:xfrm>
            <a:off x="1147400" y="1404475"/>
            <a:ext cx="1404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뒤로가기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44" name="Google Shape;1444;p62"/>
          <p:cNvCxnSpPr>
            <a:stCxn id="1439" idx="3"/>
            <a:endCxn id="1443" idx="1"/>
          </p:cNvCxnSpPr>
          <p:nvPr/>
        </p:nvCxnSpPr>
        <p:spPr>
          <a:xfrm>
            <a:off x="1025600" y="1582625"/>
            <a:ext cx="1218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5" name="Google Shape;1445;p62"/>
          <p:cNvSpPr txBox="1"/>
          <p:nvPr/>
        </p:nvSpPr>
        <p:spPr>
          <a:xfrm>
            <a:off x="1578550" y="1809425"/>
            <a:ext cx="1015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경고 문구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46" name="Google Shape;1446;p62"/>
          <p:cNvSpPr txBox="1"/>
          <p:nvPr/>
        </p:nvSpPr>
        <p:spPr>
          <a:xfrm>
            <a:off x="1038400" y="3306838"/>
            <a:ext cx="20955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 근거 쓰기 텍스트박스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47" name="Google Shape;1447;p62"/>
          <p:cNvSpPr txBox="1"/>
          <p:nvPr/>
        </p:nvSpPr>
        <p:spPr>
          <a:xfrm>
            <a:off x="3820100" y="4521850"/>
            <a:ext cx="1404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 등록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48" name="Google Shape;1448;p62"/>
          <p:cNvCxnSpPr>
            <a:stCxn id="1442" idx="3"/>
            <a:endCxn id="1447" idx="1"/>
          </p:cNvCxnSpPr>
          <p:nvPr/>
        </p:nvCxnSpPr>
        <p:spPr>
          <a:xfrm>
            <a:off x="3479625" y="4702900"/>
            <a:ext cx="34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9" name="Google Shape;1449;p62"/>
          <p:cNvSpPr/>
          <p:nvPr/>
        </p:nvSpPr>
        <p:spPr>
          <a:xfrm>
            <a:off x="1319150" y="2214375"/>
            <a:ext cx="456900" cy="46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62"/>
          <p:cNvSpPr/>
          <p:nvPr/>
        </p:nvSpPr>
        <p:spPr>
          <a:xfrm>
            <a:off x="2309800" y="2214375"/>
            <a:ext cx="456900" cy="46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1" name="Google Shape;1451;p62"/>
          <p:cNvCxnSpPr>
            <a:stCxn id="1449" idx="4"/>
            <a:endCxn id="1452" idx="1"/>
          </p:cNvCxnSpPr>
          <p:nvPr/>
        </p:nvCxnSpPr>
        <p:spPr>
          <a:xfrm rot="10800000" flipH="1">
            <a:off x="1547600" y="2448675"/>
            <a:ext cx="2272500" cy="23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2" name="Google Shape;1452;p62"/>
          <p:cNvSpPr txBox="1"/>
          <p:nvPr/>
        </p:nvSpPr>
        <p:spPr>
          <a:xfrm>
            <a:off x="3819950" y="2267625"/>
            <a:ext cx="1015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 선택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53" name="Google Shape;1453;p62"/>
          <p:cNvCxnSpPr>
            <a:stCxn id="1450" idx="6"/>
            <a:endCxn id="1452" idx="1"/>
          </p:cNvCxnSpPr>
          <p:nvPr/>
        </p:nvCxnSpPr>
        <p:spPr>
          <a:xfrm>
            <a:off x="2766700" y="2448675"/>
            <a:ext cx="105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63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8679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확장 프로그램 UI/UX (평가 확인 페이지)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459" name="Google Shape;14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650" y="1398163"/>
            <a:ext cx="3243800" cy="36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63"/>
          <p:cNvSpPr/>
          <p:nvPr/>
        </p:nvSpPr>
        <p:spPr>
          <a:xfrm>
            <a:off x="1483100" y="1511525"/>
            <a:ext cx="456900" cy="1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63"/>
          <p:cNvSpPr txBox="1"/>
          <p:nvPr/>
        </p:nvSpPr>
        <p:spPr>
          <a:xfrm>
            <a:off x="2025425" y="1401575"/>
            <a:ext cx="1404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뒤로가기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62" name="Google Shape;1462;p63"/>
          <p:cNvCxnSpPr>
            <a:stCxn id="1460" idx="3"/>
            <a:endCxn id="1461" idx="1"/>
          </p:cNvCxnSpPr>
          <p:nvPr/>
        </p:nvCxnSpPr>
        <p:spPr>
          <a:xfrm>
            <a:off x="1940000" y="1582625"/>
            <a:ext cx="8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3" name="Google Shape;1463;p63"/>
          <p:cNvSpPr txBox="1"/>
          <p:nvPr/>
        </p:nvSpPr>
        <p:spPr>
          <a:xfrm>
            <a:off x="4762475" y="2161038"/>
            <a:ext cx="956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 종류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64" name="Google Shape;1464;p63"/>
          <p:cNvSpPr/>
          <p:nvPr/>
        </p:nvSpPr>
        <p:spPr>
          <a:xfrm>
            <a:off x="1493950" y="2069375"/>
            <a:ext cx="3001500" cy="144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63"/>
          <p:cNvSpPr/>
          <p:nvPr/>
        </p:nvSpPr>
        <p:spPr>
          <a:xfrm>
            <a:off x="4002850" y="1698350"/>
            <a:ext cx="492600" cy="25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63"/>
          <p:cNvSpPr txBox="1"/>
          <p:nvPr/>
        </p:nvSpPr>
        <p:spPr>
          <a:xfrm>
            <a:off x="4712300" y="1646963"/>
            <a:ext cx="2163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정렬 버튼(최신순, 랭크순)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67" name="Google Shape;1467;p63"/>
          <p:cNvCxnSpPr>
            <a:stCxn id="1465" idx="3"/>
            <a:endCxn id="1466" idx="1"/>
          </p:cNvCxnSpPr>
          <p:nvPr/>
        </p:nvCxnSpPr>
        <p:spPr>
          <a:xfrm>
            <a:off x="4495450" y="1826000"/>
            <a:ext cx="216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8" name="Google Shape;1468;p63"/>
          <p:cNvSpPr/>
          <p:nvPr/>
        </p:nvSpPr>
        <p:spPr>
          <a:xfrm>
            <a:off x="1612775" y="2186550"/>
            <a:ext cx="375600" cy="385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63"/>
          <p:cNvSpPr/>
          <p:nvPr/>
        </p:nvSpPr>
        <p:spPr>
          <a:xfrm>
            <a:off x="2095025" y="2291700"/>
            <a:ext cx="456900" cy="1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63"/>
          <p:cNvSpPr/>
          <p:nvPr/>
        </p:nvSpPr>
        <p:spPr>
          <a:xfrm>
            <a:off x="4002850" y="2186550"/>
            <a:ext cx="375600" cy="385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63"/>
          <p:cNvSpPr/>
          <p:nvPr/>
        </p:nvSpPr>
        <p:spPr>
          <a:xfrm>
            <a:off x="1640800" y="2690950"/>
            <a:ext cx="2707800" cy="46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63"/>
          <p:cNvSpPr/>
          <p:nvPr/>
        </p:nvSpPr>
        <p:spPr>
          <a:xfrm>
            <a:off x="1640800" y="3257550"/>
            <a:ext cx="456900" cy="1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63"/>
          <p:cNvSpPr/>
          <p:nvPr/>
        </p:nvSpPr>
        <p:spPr>
          <a:xfrm>
            <a:off x="3429725" y="3257550"/>
            <a:ext cx="918900" cy="1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63"/>
          <p:cNvSpPr/>
          <p:nvPr/>
        </p:nvSpPr>
        <p:spPr>
          <a:xfrm>
            <a:off x="1493950" y="3568875"/>
            <a:ext cx="3001500" cy="144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63"/>
          <p:cNvSpPr/>
          <p:nvPr/>
        </p:nvSpPr>
        <p:spPr>
          <a:xfrm>
            <a:off x="1612775" y="3686050"/>
            <a:ext cx="375600" cy="385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63"/>
          <p:cNvSpPr/>
          <p:nvPr/>
        </p:nvSpPr>
        <p:spPr>
          <a:xfrm>
            <a:off x="2095025" y="3791200"/>
            <a:ext cx="456900" cy="1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63"/>
          <p:cNvSpPr/>
          <p:nvPr/>
        </p:nvSpPr>
        <p:spPr>
          <a:xfrm>
            <a:off x="4002850" y="3686050"/>
            <a:ext cx="375600" cy="385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63"/>
          <p:cNvSpPr/>
          <p:nvPr/>
        </p:nvSpPr>
        <p:spPr>
          <a:xfrm>
            <a:off x="1640800" y="4190450"/>
            <a:ext cx="2707800" cy="46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63"/>
          <p:cNvSpPr/>
          <p:nvPr/>
        </p:nvSpPr>
        <p:spPr>
          <a:xfrm>
            <a:off x="1640800" y="4757050"/>
            <a:ext cx="456900" cy="1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63"/>
          <p:cNvSpPr/>
          <p:nvPr/>
        </p:nvSpPr>
        <p:spPr>
          <a:xfrm>
            <a:off x="3429725" y="4757050"/>
            <a:ext cx="918900" cy="1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63"/>
          <p:cNvSpPr txBox="1"/>
          <p:nvPr/>
        </p:nvSpPr>
        <p:spPr>
          <a:xfrm>
            <a:off x="1488400" y="1680488"/>
            <a:ext cx="761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프로필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82" name="Google Shape;1482;p63"/>
          <p:cNvCxnSpPr>
            <a:stCxn id="1468" idx="0"/>
            <a:endCxn id="1481" idx="2"/>
          </p:cNvCxnSpPr>
          <p:nvPr/>
        </p:nvCxnSpPr>
        <p:spPr>
          <a:xfrm rot="10800000" flipH="1">
            <a:off x="1800575" y="2042550"/>
            <a:ext cx="68700" cy="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3" name="Google Shape;1483;p63"/>
          <p:cNvCxnSpPr>
            <a:stCxn id="1469" idx="3"/>
            <a:endCxn id="1484" idx="1"/>
          </p:cNvCxnSpPr>
          <p:nvPr/>
        </p:nvCxnSpPr>
        <p:spPr>
          <a:xfrm>
            <a:off x="2551925" y="2379150"/>
            <a:ext cx="1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63"/>
          <p:cNvCxnSpPr>
            <a:stCxn id="1470" idx="6"/>
            <a:endCxn id="1463" idx="1"/>
          </p:cNvCxnSpPr>
          <p:nvPr/>
        </p:nvCxnSpPr>
        <p:spPr>
          <a:xfrm rot="10800000" flipH="1">
            <a:off x="4378450" y="2341950"/>
            <a:ext cx="384000" cy="3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6" name="Google Shape;1486;p63"/>
          <p:cNvSpPr txBox="1"/>
          <p:nvPr/>
        </p:nvSpPr>
        <p:spPr>
          <a:xfrm>
            <a:off x="2171450" y="3183150"/>
            <a:ext cx="956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랭크 표시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87" name="Google Shape;1487;p63"/>
          <p:cNvCxnSpPr>
            <a:stCxn id="1472" idx="3"/>
            <a:endCxn id="1486" idx="1"/>
          </p:cNvCxnSpPr>
          <p:nvPr/>
        </p:nvCxnSpPr>
        <p:spPr>
          <a:xfrm>
            <a:off x="2097700" y="3345000"/>
            <a:ext cx="73800" cy="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8" name="Google Shape;1488;p63"/>
          <p:cNvSpPr txBox="1"/>
          <p:nvPr/>
        </p:nvSpPr>
        <p:spPr>
          <a:xfrm>
            <a:off x="4762475" y="3163950"/>
            <a:ext cx="956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날짜 표시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89" name="Google Shape;1489;p63"/>
          <p:cNvCxnSpPr>
            <a:stCxn id="1473" idx="3"/>
            <a:endCxn id="1488" idx="1"/>
          </p:cNvCxnSpPr>
          <p:nvPr/>
        </p:nvCxnSpPr>
        <p:spPr>
          <a:xfrm>
            <a:off x="4348625" y="3345000"/>
            <a:ext cx="4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63"/>
          <p:cNvSpPr txBox="1"/>
          <p:nvPr/>
        </p:nvSpPr>
        <p:spPr>
          <a:xfrm>
            <a:off x="2658575" y="2198100"/>
            <a:ext cx="761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ID 표시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490" name="Google Shape;1490;p63"/>
          <p:cNvSpPr txBox="1"/>
          <p:nvPr/>
        </p:nvSpPr>
        <p:spPr>
          <a:xfrm>
            <a:off x="2522500" y="2727825"/>
            <a:ext cx="956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 내용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64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8679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확장 프로그램 UI/UX (관련 정보 페이지)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496" name="Google Shape;149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650" y="1398163"/>
            <a:ext cx="3243800" cy="36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64"/>
          <p:cNvSpPr/>
          <p:nvPr/>
        </p:nvSpPr>
        <p:spPr>
          <a:xfrm>
            <a:off x="2245100" y="1511525"/>
            <a:ext cx="456900" cy="1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64"/>
          <p:cNvSpPr txBox="1"/>
          <p:nvPr/>
        </p:nvSpPr>
        <p:spPr>
          <a:xfrm>
            <a:off x="2779525" y="1401575"/>
            <a:ext cx="1404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뒤로가기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499" name="Google Shape;1499;p64"/>
          <p:cNvCxnSpPr>
            <a:stCxn id="1497" idx="3"/>
            <a:endCxn id="1498" idx="1"/>
          </p:cNvCxnSpPr>
          <p:nvPr/>
        </p:nvCxnSpPr>
        <p:spPr>
          <a:xfrm>
            <a:off x="2702000" y="1582625"/>
            <a:ext cx="7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0" name="Google Shape;1500;p64"/>
          <p:cNvSpPr/>
          <p:nvPr/>
        </p:nvSpPr>
        <p:spPr>
          <a:xfrm>
            <a:off x="2255950" y="1840775"/>
            <a:ext cx="3001500" cy="92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64"/>
          <p:cNvSpPr/>
          <p:nvPr/>
        </p:nvSpPr>
        <p:spPr>
          <a:xfrm>
            <a:off x="2357325" y="2221200"/>
            <a:ext cx="2798700" cy="54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64"/>
          <p:cNvSpPr/>
          <p:nvPr/>
        </p:nvSpPr>
        <p:spPr>
          <a:xfrm>
            <a:off x="2363200" y="1840775"/>
            <a:ext cx="2798700" cy="2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64"/>
          <p:cNvSpPr txBox="1"/>
          <p:nvPr/>
        </p:nvSpPr>
        <p:spPr>
          <a:xfrm>
            <a:off x="3033850" y="1811388"/>
            <a:ext cx="1457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기사 제목 (링크)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04" name="Google Shape;1504;p64"/>
          <p:cNvSpPr txBox="1"/>
          <p:nvPr/>
        </p:nvSpPr>
        <p:spPr>
          <a:xfrm>
            <a:off x="2921350" y="2310900"/>
            <a:ext cx="1682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기사 내용 미리보기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05" name="Google Shape;1505;p64"/>
          <p:cNvSpPr txBox="1"/>
          <p:nvPr/>
        </p:nvSpPr>
        <p:spPr>
          <a:xfrm>
            <a:off x="5847775" y="2164175"/>
            <a:ext cx="97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기사 패널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506" name="Google Shape;1506;p64"/>
          <p:cNvCxnSpPr>
            <a:stCxn id="1500" idx="3"/>
            <a:endCxn id="1505" idx="1"/>
          </p:cNvCxnSpPr>
          <p:nvPr/>
        </p:nvCxnSpPr>
        <p:spPr>
          <a:xfrm>
            <a:off x="5257450" y="2301725"/>
            <a:ext cx="590400" cy="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7" name="Google Shape;1507;p64"/>
          <p:cNvSpPr/>
          <p:nvPr/>
        </p:nvSpPr>
        <p:spPr>
          <a:xfrm>
            <a:off x="2245100" y="2949725"/>
            <a:ext cx="3001500" cy="92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64"/>
          <p:cNvSpPr/>
          <p:nvPr/>
        </p:nvSpPr>
        <p:spPr>
          <a:xfrm>
            <a:off x="2346475" y="3330150"/>
            <a:ext cx="2798700" cy="54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64"/>
          <p:cNvSpPr/>
          <p:nvPr/>
        </p:nvSpPr>
        <p:spPr>
          <a:xfrm>
            <a:off x="2352350" y="2949725"/>
            <a:ext cx="2798700" cy="2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64"/>
          <p:cNvSpPr/>
          <p:nvPr/>
        </p:nvSpPr>
        <p:spPr>
          <a:xfrm>
            <a:off x="2245075" y="4058650"/>
            <a:ext cx="3001500" cy="92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64"/>
          <p:cNvSpPr/>
          <p:nvPr/>
        </p:nvSpPr>
        <p:spPr>
          <a:xfrm>
            <a:off x="2346450" y="4439075"/>
            <a:ext cx="2798700" cy="54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64"/>
          <p:cNvSpPr/>
          <p:nvPr/>
        </p:nvSpPr>
        <p:spPr>
          <a:xfrm>
            <a:off x="2352325" y="4058650"/>
            <a:ext cx="2798700" cy="2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65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858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확장 프로그램 UI/UX (프로필 페이지)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518" name="Google Shape;15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450" y="177917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65"/>
          <p:cNvSpPr/>
          <p:nvPr/>
        </p:nvSpPr>
        <p:spPr>
          <a:xfrm>
            <a:off x="2549900" y="1892525"/>
            <a:ext cx="456900" cy="14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65"/>
          <p:cNvSpPr txBox="1"/>
          <p:nvPr/>
        </p:nvSpPr>
        <p:spPr>
          <a:xfrm>
            <a:off x="2940275" y="1797875"/>
            <a:ext cx="1404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뒤로가기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521" name="Google Shape;1521;p65"/>
          <p:cNvCxnSpPr>
            <a:stCxn id="1519" idx="3"/>
            <a:endCxn id="1520" idx="1"/>
          </p:cNvCxnSpPr>
          <p:nvPr/>
        </p:nvCxnSpPr>
        <p:spPr>
          <a:xfrm flipH="1">
            <a:off x="2940200" y="1963625"/>
            <a:ext cx="666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2" name="Google Shape;1522;p65"/>
          <p:cNvSpPr/>
          <p:nvPr/>
        </p:nvSpPr>
        <p:spPr>
          <a:xfrm>
            <a:off x="3864000" y="2034725"/>
            <a:ext cx="972900" cy="972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65"/>
          <p:cNvSpPr/>
          <p:nvPr/>
        </p:nvSpPr>
        <p:spPr>
          <a:xfrm>
            <a:off x="3703350" y="3078725"/>
            <a:ext cx="1294200" cy="28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65"/>
          <p:cNvSpPr/>
          <p:nvPr/>
        </p:nvSpPr>
        <p:spPr>
          <a:xfrm>
            <a:off x="3703350" y="3574225"/>
            <a:ext cx="1294200" cy="28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65"/>
          <p:cNvSpPr txBox="1"/>
          <p:nvPr/>
        </p:nvSpPr>
        <p:spPr>
          <a:xfrm>
            <a:off x="4925575" y="2324975"/>
            <a:ext cx="1371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프로필 이미지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526" name="Google Shape;1526;p65"/>
          <p:cNvCxnSpPr>
            <a:stCxn id="1522" idx="6"/>
            <a:endCxn id="1525" idx="1"/>
          </p:cNvCxnSpPr>
          <p:nvPr/>
        </p:nvCxnSpPr>
        <p:spPr>
          <a:xfrm rot="10800000" flipH="1">
            <a:off x="4836900" y="2505875"/>
            <a:ext cx="888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65"/>
          <p:cNvSpPr txBox="1"/>
          <p:nvPr/>
        </p:nvSpPr>
        <p:spPr>
          <a:xfrm>
            <a:off x="3895200" y="3026875"/>
            <a:ext cx="9105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사용자 ID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28" name="Google Shape;1528;p65"/>
          <p:cNvSpPr txBox="1"/>
          <p:nvPr/>
        </p:nvSpPr>
        <p:spPr>
          <a:xfrm>
            <a:off x="4118925" y="3534025"/>
            <a:ext cx="626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랭크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29" name="Google Shape;1529;p65"/>
          <p:cNvSpPr/>
          <p:nvPr/>
        </p:nvSpPr>
        <p:spPr>
          <a:xfrm>
            <a:off x="5071925" y="4210575"/>
            <a:ext cx="972900" cy="28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65"/>
          <p:cNvSpPr txBox="1"/>
          <p:nvPr/>
        </p:nvSpPr>
        <p:spPr>
          <a:xfrm>
            <a:off x="3510050" y="4170375"/>
            <a:ext cx="1371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로그아웃 버튼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531" name="Google Shape;1531;p65"/>
          <p:cNvCxnSpPr>
            <a:stCxn id="1529" idx="1"/>
            <a:endCxn id="1530" idx="3"/>
          </p:cNvCxnSpPr>
          <p:nvPr/>
        </p:nvCxnSpPr>
        <p:spPr>
          <a:xfrm rot="10800000">
            <a:off x="4881425" y="4351425"/>
            <a:ext cx="19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67"/>
          <p:cNvSpPr txBox="1">
            <a:spLocks noGrp="1"/>
          </p:cNvSpPr>
          <p:nvPr>
            <p:ph type="ctrTitle"/>
          </p:nvPr>
        </p:nvSpPr>
        <p:spPr>
          <a:xfrm>
            <a:off x="1085850" y="2238800"/>
            <a:ext cx="38949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500">
                <a:latin typeface="Arial"/>
                <a:ea typeface="Arial"/>
                <a:cs typeface="Arial"/>
                <a:sym typeface="Arial"/>
              </a:rPr>
              <a:t>구현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6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555" name="Google Shape;1555;p67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556" name="Google Shape;1556;p67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67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67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67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67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67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67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67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67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67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67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67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67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67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67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67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67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7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7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7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67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7" name="Google Shape;1577;p67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578" name="Google Shape;1578;p67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7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7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7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67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67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7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7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7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7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67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67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67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67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67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67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67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67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67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67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67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67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67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67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67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67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67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67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67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67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67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67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67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67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67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67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67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67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67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67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8" name="Google Shape;1618;p67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67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67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67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67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67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67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67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67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67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67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67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67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67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67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67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67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67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67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67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67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67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67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67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67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67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67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67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67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7" name="Google Shape;1647;p67"/>
            <p:cNvGrpSpPr/>
            <p:nvPr/>
          </p:nvGrpSpPr>
          <p:grpSpPr>
            <a:xfrm flipH="1">
              <a:off x="2865276" y="3434799"/>
              <a:ext cx="598186" cy="1340314"/>
              <a:chOff x="4210728" y="4525714"/>
              <a:chExt cx="546438" cy="1224366"/>
            </a:xfrm>
          </p:grpSpPr>
          <p:sp>
            <p:nvSpPr>
              <p:cNvPr id="1648" name="Google Shape;1648;p67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67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67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67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67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67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67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67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67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67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67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67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67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68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1444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구현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668" name="Google Shape;16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662" y="2356838"/>
            <a:ext cx="765800" cy="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938" y="2283288"/>
            <a:ext cx="765799" cy="7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38" y="2321325"/>
            <a:ext cx="542624" cy="7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800" y="2321321"/>
            <a:ext cx="765799" cy="7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2813" y="2321325"/>
            <a:ext cx="765802" cy="76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2975" y="3314212"/>
            <a:ext cx="765800" cy="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550" y="3314275"/>
            <a:ext cx="765774" cy="7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95812" y="3314250"/>
            <a:ext cx="765800" cy="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57162" y="3314213"/>
            <a:ext cx="765776" cy="76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18488" y="3314238"/>
            <a:ext cx="765801" cy="76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68"/>
          <p:cNvSpPr/>
          <p:nvPr/>
        </p:nvSpPr>
        <p:spPr>
          <a:xfrm>
            <a:off x="1098194" y="1692952"/>
            <a:ext cx="401238" cy="226660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68"/>
          <p:cNvSpPr/>
          <p:nvPr/>
        </p:nvSpPr>
        <p:spPr>
          <a:xfrm>
            <a:off x="1098188" y="2097588"/>
            <a:ext cx="4401300" cy="45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68"/>
          <p:cNvSpPr txBox="1"/>
          <p:nvPr/>
        </p:nvSpPr>
        <p:spPr>
          <a:xfrm>
            <a:off x="1620213" y="1552788"/>
            <a:ext cx="3836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Barlow Light"/>
                <a:ea typeface="Barlow Light"/>
                <a:cs typeface="Barlow Light"/>
                <a:sym typeface="Barlow Light"/>
              </a:rPr>
              <a:t>사용한 도구 및 라이브러리</a:t>
            </a:r>
            <a:endParaRPr sz="21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681" name="Google Shape;1681;p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52225" y="2334638"/>
            <a:ext cx="765800" cy="73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92582" y="3314250"/>
            <a:ext cx="765800" cy="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69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1444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구현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1690" name="Google Shape;1690;p69"/>
          <p:cNvSpPr/>
          <p:nvPr/>
        </p:nvSpPr>
        <p:spPr>
          <a:xfrm>
            <a:off x="832457" y="1626802"/>
            <a:ext cx="401238" cy="226660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69"/>
          <p:cNvSpPr/>
          <p:nvPr/>
        </p:nvSpPr>
        <p:spPr>
          <a:xfrm>
            <a:off x="832448" y="1990150"/>
            <a:ext cx="3125400" cy="45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69"/>
          <p:cNvSpPr txBox="1"/>
          <p:nvPr/>
        </p:nvSpPr>
        <p:spPr>
          <a:xfrm>
            <a:off x="1329560" y="1505838"/>
            <a:ext cx="2628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Barlow Light"/>
                <a:ea typeface="Barlow Light"/>
                <a:cs typeface="Barlow Light"/>
                <a:sym typeface="Barlow Light"/>
              </a:rPr>
              <a:t>웹서버 API</a:t>
            </a:r>
            <a:endParaRPr sz="21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693" name="Google Shape;1693;p69"/>
          <p:cNvSpPr txBox="1"/>
          <p:nvPr/>
        </p:nvSpPr>
        <p:spPr>
          <a:xfrm>
            <a:off x="832450" y="2235675"/>
            <a:ext cx="4528500" cy="22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Barlow"/>
                <a:ea typeface="Barlow"/>
                <a:cs typeface="Barlow"/>
                <a:sym typeface="Barlow"/>
              </a:rPr>
              <a:t>● GET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/page/get/score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/page/get/eval/:mode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/info/get/news/sample/:query/:display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/info/get/factcheck/:query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694" name="Google Shape;1694;p69"/>
          <p:cNvSpPr txBox="1"/>
          <p:nvPr/>
        </p:nvSpPr>
        <p:spPr>
          <a:xfrm>
            <a:off x="5740225" y="2235675"/>
            <a:ext cx="2724900" cy="22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Barlow"/>
                <a:ea typeface="Barlow"/>
                <a:cs typeface="Barlow"/>
                <a:sym typeface="Barlow"/>
              </a:rPr>
              <a:t>● POST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/page/new/eval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/page/get/status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/page/update/eval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/user/api/find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/user/api/signup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Light"/>
              <a:buChar char="-"/>
            </a:pPr>
            <a:r>
              <a:rPr lang="ko" sz="1800">
                <a:latin typeface="Barlow Light"/>
                <a:ea typeface="Barlow Light"/>
                <a:cs typeface="Barlow Light"/>
                <a:sym typeface="Barlow Light"/>
              </a:rPr>
              <a:t>/user/api/login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ctrTitle"/>
          </p:nvPr>
        </p:nvSpPr>
        <p:spPr>
          <a:xfrm>
            <a:off x="1085850" y="2238794"/>
            <a:ext cx="46767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500">
                <a:latin typeface="Arial"/>
                <a:ea typeface="Arial"/>
                <a:cs typeface="Arial"/>
                <a:sym typeface="Arial"/>
              </a:rPr>
              <a:t>문제 발견 및 정의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86" name="Google Shape;286;p30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287" name="Google Shape;287;p30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" name="Google Shape;308;p30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09" name="Google Shape;309;p30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0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9" name="Google Shape;349;p30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30"/>
            <p:cNvGrpSpPr/>
            <p:nvPr/>
          </p:nvGrpSpPr>
          <p:grpSpPr>
            <a:xfrm flipH="1">
              <a:off x="2865276" y="3434799"/>
              <a:ext cx="598186" cy="1340314"/>
              <a:chOff x="4210728" y="4525714"/>
              <a:chExt cx="546438" cy="1224366"/>
            </a:xfrm>
          </p:grpSpPr>
          <p:sp>
            <p:nvSpPr>
              <p:cNvPr id="379" name="Google Shape;379;p30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0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0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0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0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0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72"/>
          <p:cNvSpPr txBox="1">
            <a:spLocks noGrp="1"/>
          </p:cNvSpPr>
          <p:nvPr>
            <p:ph type="ctrTitle"/>
          </p:nvPr>
        </p:nvSpPr>
        <p:spPr>
          <a:xfrm>
            <a:off x="1085850" y="2238800"/>
            <a:ext cx="4349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500">
                <a:latin typeface="Arial"/>
                <a:ea typeface="Arial"/>
                <a:cs typeface="Arial"/>
                <a:sym typeface="Arial"/>
              </a:rPr>
              <a:t>실행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72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729" name="Google Shape;1729;p72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730" name="Google Shape;1730;p72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72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72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72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72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72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72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72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72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72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72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72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72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72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72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72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72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72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72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72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72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1" name="Google Shape;1751;p72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752" name="Google Shape;1752;p72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72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72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72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72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72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72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72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72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72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72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72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72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72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72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72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72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72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72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72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72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72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72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72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72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72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72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72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72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72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72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72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72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72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72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72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72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72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72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72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92" name="Google Shape;1792;p72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72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72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72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72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72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72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72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72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72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72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72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72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72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72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72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72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72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72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72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72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72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72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72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72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72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72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72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72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1" name="Google Shape;1821;p72"/>
            <p:cNvGrpSpPr/>
            <p:nvPr/>
          </p:nvGrpSpPr>
          <p:grpSpPr>
            <a:xfrm flipH="1">
              <a:off x="2865276" y="3434799"/>
              <a:ext cx="598186" cy="1340314"/>
              <a:chOff x="4210728" y="4525714"/>
              <a:chExt cx="546438" cy="1224366"/>
            </a:xfrm>
          </p:grpSpPr>
          <p:sp>
            <p:nvSpPr>
              <p:cNvPr id="1822" name="Google Shape;1822;p72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72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72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72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72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72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72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72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72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72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72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72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72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73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1283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실행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1840" name="Google Shape;1840;p73"/>
          <p:cNvSpPr txBox="1"/>
          <p:nvPr/>
        </p:nvSpPr>
        <p:spPr>
          <a:xfrm>
            <a:off x="610475" y="4630838"/>
            <a:ext cx="28029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https://youtu.be/dZj6fPLHMNA</a:t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41" name="Google Shape;184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50" y="4613300"/>
            <a:ext cx="4569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73" descr="팀 바오밥나무의 산출물 ( 크롬 확장 프로그램 ) 의 시연 영상입니다." title="팀 바오밥나무 산출물 시연 영상 - 크롬 확장 프로그램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7750" y="1780100"/>
            <a:ext cx="3431189" cy="25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5063" y="1780100"/>
            <a:ext cx="2674775" cy="2573366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73"/>
          <p:cNvSpPr txBox="1"/>
          <p:nvPr/>
        </p:nvSpPr>
        <p:spPr>
          <a:xfrm>
            <a:off x="1473038" y="1346075"/>
            <a:ext cx="19188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카카오톡 봇 시연 사진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45" name="Google Shape;1845;p73"/>
          <p:cNvSpPr txBox="1"/>
          <p:nvPr/>
        </p:nvSpPr>
        <p:spPr>
          <a:xfrm>
            <a:off x="4617800" y="1297600"/>
            <a:ext cx="3431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46" name="Google Shape;1846;p73"/>
          <p:cNvSpPr txBox="1"/>
          <p:nvPr/>
        </p:nvSpPr>
        <p:spPr>
          <a:xfrm>
            <a:off x="5016655" y="1346075"/>
            <a:ext cx="26334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크롬 확장 프로그램 시연 영상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74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6035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크롬 확장프로그램 화면 ➀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pic>
        <p:nvPicPr>
          <p:cNvPr id="1852" name="Google Shape;18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962" y="2057300"/>
            <a:ext cx="2276925" cy="256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850" y="2057300"/>
            <a:ext cx="2276925" cy="256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625" y="2357838"/>
            <a:ext cx="2276925" cy="2555141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74"/>
          <p:cNvSpPr txBox="1"/>
          <p:nvPr/>
        </p:nvSpPr>
        <p:spPr>
          <a:xfrm>
            <a:off x="3569600" y="1576300"/>
            <a:ext cx="16416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관련 정보 추천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56" name="Google Shape;1856;p74"/>
          <p:cNvSpPr txBox="1"/>
          <p:nvPr/>
        </p:nvSpPr>
        <p:spPr>
          <a:xfrm>
            <a:off x="6197475" y="1496400"/>
            <a:ext cx="16416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사용자 평가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57" name="Google Shape;185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62" y="2014513"/>
            <a:ext cx="2276925" cy="2647843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74"/>
          <p:cNvSpPr txBox="1"/>
          <p:nvPr/>
        </p:nvSpPr>
        <p:spPr>
          <a:xfrm>
            <a:off x="941725" y="1496400"/>
            <a:ext cx="16416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홈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00" y="2394126"/>
            <a:ext cx="2650400" cy="198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798" y="2393311"/>
            <a:ext cx="2650400" cy="198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600" y="2392463"/>
            <a:ext cx="2650400" cy="19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75"/>
          <p:cNvSpPr txBox="1"/>
          <p:nvPr/>
        </p:nvSpPr>
        <p:spPr>
          <a:xfrm>
            <a:off x="932400" y="1934375"/>
            <a:ext cx="16416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회원가입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67" name="Google Shape;1867;p75"/>
          <p:cNvSpPr txBox="1"/>
          <p:nvPr/>
        </p:nvSpPr>
        <p:spPr>
          <a:xfrm>
            <a:off x="3751200" y="1934375"/>
            <a:ext cx="16416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로그인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68" name="Google Shape;1868;p75"/>
          <p:cNvSpPr txBox="1"/>
          <p:nvPr/>
        </p:nvSpPr>
        <p:spPr>
          <a:xfrm>
            <a:off x="6570000" y="1934375"/>
            <a:ext cx="16416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Barlow"/>
                <a:ea typeface="Barlow"/>
                <a:cs typeface="Barlow"/>
                <a:sym typeface="Barlow"/>
              </a:rPr>
              <a:t>프로필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69" name="Google Shape;1869;p75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6035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크롬 확장프로그램 화면 ➁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76"/>
          <p:cNvSpPr txBox="1">
            <a:spLocks noGrp="1"/>
          </p:cNvSpPr>
          <p:nvPr>
            <p:ph type="title"/>
          </p:nvPr>
        </p:nvSpPr>
        <p:spPr>
          <a:xfrm>
            <a:off x="464250" y="647925"/>
            <a:ext cx="1283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실행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1875" name="Google Shape;1875;p76"/>
          <p:cNvSpPr txBox="1"/>
          <p:nvPr/>
        </p:nvSpPr>
        <p:spPr>
          <a:xfrm>
            <a:off x="610475" y="4630838"/>
            <a:ext cx="28029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https://youtu.be/dZj6fPLHMNA</a:t>
            </a:r>
            <a:endParaRPr sz="1700"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76" name="Google Shape;187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50" y="4613300"/>
            <a:ext cx="456900" cy="4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76"/>
          <p:cNvSpPr/>
          <p:nvPr/>
        </p:nvSpPr>
        <p:spPr>
          <a:xfrm>
            <a:off x="692857" y="1882639"/>
            <a:ext cx="401238" cy="226660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76"/>
          <p:cNvSpPr/>
          <p:nvPr/>
        </p:nvSpPr>
        <p:spPr>
          <a:xfrm>
            <a:off x="692849" y="2230275"/>
            <a:ext cx="3125400" cy="45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76"/>
          <p:cNvSpPr txBox="1"/>
          <p:nvPr/>
        </p:nvSpPr>
        <p:spPr>
          <a:xfrm>
            <a:off x="1189947" y="1761675"/>
            <a:ext cx="2628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Barlow Light"/>
                <a:ea typeface="Barlow Light"/>
                <a:cs typeface="Barlow Light"/>
                <a:sym typeface="Barlow Light"/>
              </a:rPr>
              <a:t>예상치 못한 문제점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1880" name="Google Shape;1880;p76"/>
          <p:cNvGrpSpPr/>
          <p:nvPr/>
        </p:nvGrpSpPr>
        <p:grpSpPr>
          <a:xfrm>
            <a:off x="4217985" y="2765982"/>
            <a:ext cx="745221" cy="734738"/>
            <a:chOff x="4858109" y="2631368"/>
            <a:chExt cx="316442" cy="315000"/>
          </a:xfrm>
        </p:grpSpPr>
        <p:sp>
          <p:nvSpPr>
            <p:cNvPr id="1881" name="Google Shape;1881;p76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76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" sz="1400" b="0" i="0" u="none" strike="noStrike" cap="none">
                  <a:solidFill>
                    <a:srgbClr val="DD7E6B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0" i="0" u="none" strike="noStrike" cap="non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3" name="Google Shape;1883;p76"/>
          <p:cNvSpPr/>
          <p:nvPr/>
        </p:nvSpPr>
        <p:spPr>
          <a:xfrm rot="10800000" flipH="1">
            <a:off x="692850" y="2473350"/>
            <a:ext cx="3125400" cy="1472400"/>
          </a:xfrm>
          <a:prstGeom prst="round2DiagRect">
            <a:avLst>
              <a:gd name="adj1" fmla="val 0"/>
              <a:gd name="adj2" fmla="val 17764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76"/>
          <p:cNvSpPr/>
          <p:nvPr/>
        </p:nvSpPr>
        <p:spPr>
          <a:xfrm rot="10800000" flipH="1">
            <a:off x="5362925" y="2473350"/>
            <a:ext cx="3125400" cy="1472400"/>
          </a:xfrm>
          <a:prstGeom prst="round2DiagRect">
            <a:avLst>
              <a:gd name="adj1" fmla="val 0"/>
              <a:gd name="adj2" fmla="val 17764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76"/>
          <p:cNvSpPr/>
          <p:nvPr/>
        </p:nvSpPr>
        <p:spPr>
          <a:xfrm>
            <a:off x="5362898" y="2230275"/>
            <a:ext cx="3125400" cy="45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76"/>
          <p:cNvSpPr txBox="1"/>
          <p:nvPr/>
        </p:nvSpPr>
        <p:spPr>
          <a:xfrm>
            <a:off x="5860000" y="1761675"/>
            <a:ext cx="2628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Barlow Light"/>
                <a:ea typeface="Barlow Light"/>
                <a:cs typeface="Barlow Light"/>
                <a:sym typeface="Barlow Light"/>
              </a:rPr>
              <a:t>해결 방안</a:t>
            </a:r>
            <a:endParaRPr sz="2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87" name="Google Shape;1887;p76"/>
          <p:cNvSpPr/>
          <p:nvPr/>
        </p:nvSpPr>
        <p:spPr>
          <a:xfrm>
            <a:off x="5362932" y="1882639"/>
            <a:ext cx="401238" cy="226660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76"/>
          <p:cNvSpPr txBox="1"/>
          <p:nvPr/>
        </p:nvSpPr>
        <p:spPr>
          <a:xfrm>
            <a:off x="1169100" y="2901650"/>
            <a:ext cx="21729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사용자 평가 수정 기능을 만들지 않아서 불편하다.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89" name="Google Shape;1889;p76"/>
          <p:cNvSpPr txBox="1"/>
          <p:nvPr/>
        </p:nvSpPr>
        <p:spPr>
          <a:xfrm>
            <a:off x="5611475" y="2675600"/>
            <a:ext cx="26283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 Light"/>
                <a:ea typeface="Barlow Light"/>
                <a:cs typeface="Barlow Light"/>
                <a:sym typeface="Barlow Light"/>
              </a:rPr>
              <a:t>평가 수정 기능을 추가하는 대신 사용자 평가에 대한 경고 문구를 심어서 올바른 평가에 대한 경각심을 준다.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Arial"/>
                <a:ea typeface="Arial"/>
                <a:cs typeface="Arial"/>
                <a:sym typeface="Arial"/>
              </a:rPr>
              <a:t>문제 발견 및 정의 ➀</a:t>
            </a:r>
            <a:endParaRPr sz="1200">
              <a:highlight>
                <a:srgbClr val="F7F8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31"/>
          <p:cNvGrpSpPr/>
          <p:nvPr/>
        </p:nvGrpSpPr>
        <p:grpSpPr>
          <a:xfrm>
            <a:off x="692851" y="2392372"/>
            <a:ext cx="3125361" cy="1964040"/>
            <a:chOff x="3071457" y="2013875"/>
            <a:chExt cx="1944600" cy="1569600"/>
          </a:xfrm>
        </p:grpSpPr>
        <p:sp>
          <p:nvSpPr>
            <p:cNvPr id="398" name="Google Shape;398;p31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1"/>
            <p:cNvSpPr txBox="1"/>
            <p:nvPr/>
          </p:nvSpPr>
          <p:spPr>
            <a:xfrm>
              <a:off x="3238415" y="2496181"/>
              <a:ext cx="16107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사용자는 영상의 정보가 믿을만한지 확인하지 않는다.</a:t>
              </a:r>
              <a:endParaRPr sz="160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00" name="Google Shape;400;p31"/>
          <p:cNvGrpSpPr/>
          <p:nvPr/>
        </p:nvGrpSpPr>
        <p:grpSpPr>
          <a:xfrm>
            <a:off x="4200972" y="3007020"/>
            <a:ext cx="745221" cy="734738"/>
            <a:chOff x="4858109" y="2631368"/>
            <a:chExt cx="316442" cy="315000"/>
          </a:xfrm>
        </p:grpSpPr>
        <p:sp>
          <p:nvSpPr>
            <p:cNvPr id="401" name="Google Shape;401;p3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31"/>
          <p:cNvSpPr txBox="1"/>
          <p:nvPr/>
        </p:nvSpPr>
        <p:spPr>
          <a:xfrm>
            <a:off x="961200" y="3608663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영상에서 진짜 뉴스를 다루고 있는지 보장할 수 없다.</a:t>
            </a:r>
            <a:endParaRPr sz="160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4" name="Google Shape;404;p31"/>
          <p:cNvGrpSpPr/>
          <p:nvPr/>
        </p:nvGrpSpPr>
        <p:grpSpPr>
          <a:xfrm>
            <a:off x="1060646" y="2017253"/>
            <a:ext cx="2389812" cy="964568"/>
            <a:chOff x="1442627" y="5710929"/>
            <a:chExt cx="594318" cy="590600"/>
          </a:xfrm>
        </p:grpSpPr>
        <p:sp>
          <p:nvSpPr>
            <p:cNvPr id="405" name="Google Shape;405;p3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이상한 점은 무엇인가?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31"/>
          <p:cNvGrpSpPr/>
          <p:nvPr/>
        </p:nvGrpSpPr>
        <p:grpSpPr>
          <a:xfrm>
            <a:off x="5328976" y="2392372"/>
            <a:ext cx="3125361" cy="1964040"/>
            <a:chOff x="3071457" y="2013875"/>
            <a:chExt cx="1944600" cy="1569600"/>
          </a:xfrm>
        </p:grpSpPr>
        <p:sp>
          <p:nvSpPr>
            <p:cNvPr id="411" name="Google Shape;411;p31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1"/>
            <p:cNvSpPr txBox="1"/>
            <p:nvPr/>
          </p:nvSpPr>
          <p:spPr>
            <a:xfrm>
              <a:off x="3238407" y="2484952"/>
              <a:ext cx="1610700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ko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정보의 사실 여부가 검증되지 않은 영상이 확산될 수 있다.</a:t>
              </a:r>
              <a:endParaRPr sz="160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3" name="Google Shape;413;p31"/>
          <p:cNvSpPr txBox="1"/>
          <p:nvPr/>
        </p:nvSpPr>
        <p:spPr>
          <a:xfrm>
            <a:off x="5597275" y="3482213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</a:t>
            </a:r>
            <a:r>
              <a:rPr lang="ko" sz="1300">
                <a:solidFill>
                  <a:schemeClr val="lt1"/>
                </a:solidFill>
              </a:rPr>
              <a:t>상의 내용이 가짜임에도 그 정보를 믿음으로써 피해가 발생할 수도 있다.</a:t>
            </a:r>
            <a:endParaRPr sz="16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4" name="Google Shape;414;p31"/>
          <p:cNvGrpSpPr/>
          <p:nvPr/>
        </p:nvGrpSpPr>
        <p:grpSpPr>
          <a:xfrm>
            <a:off x="5696771" y="2017253"/>
            <a:ext cx="2389812" cy="964568"/>
            <a:chOff x="1442627" y="5710929"/>
            <a:chExt cx="594318" cy="590600"/>
          </a:xfrm>
        </p:grpSpPr>
        <p:sp>
          <p:nvSpPr>
            <p:cNvPr id="415" name="Google Shape;415;p3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어떤 문제가 발생할 수 있을까?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Arial"/>
                <a:ea typeface="Arial"/>
                <a:cs typeface="Arial"/>
                <a:sym typeface="Arial"/>
              </a:rPr>
              <a:t>문제 발견 및 정의 ➁</a:t>
            </a:r>
            <a:endParaRPr sz="4000"/>
          </a:p>
        </p:txBody>
      </p:sp>
      <p:sp>
        <p:nvSpPr>
          <p:cNvPr id="425" name="Google Shape;425;p32"/>
          <p:cNvSpPr txBox="1"/>
          <p:nvPr/>
        </p:nvSpPr>
        <p:spPr>
          <a:xfrm>
            <a:off x="1584750" y="2549750"/>
            <a:ext cx="70134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Barlow"/>
                <a:ea typeface="Barlow"/>
                <a:cs typeface="Barlow"/>
                <a:sym typeface="Barlow"/>
              </a:rPr>
              <a:t>  </a:t>
            </a:r>
            <a:r>
              <a:rPr lang="ko" sz="1600">
                <a:latin typeface="Barlow"/>
                <a:ea typeface="Barlow"/>
                <a:cs typeface="Barlow"/>
                <a:sym typeface="Barlow"/>
              </a:rPr>
              <a:t>어떻게 하면 사람들에게 정보의 사실 여부 판단의 중요성을 알려줄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arlow"/>
                <a:ea typeface="Barlow"/>
                <a:cs typeface="Barlow"/>
                <a:sym typeface="Barlow"/>
              </a:rPr>
              <a:t>  수 있을까?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arlow"/>
                <a:ea typeface="Barlow"/>
                <a:cs typeface="Barlow"/>
                <a:sym typeface="Barlow"/>
              </a:rPr>
              <a:t>  어떻게 하면 인터넷 이용 중에 정보들의 사실 여부를 판단할 수  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arlow"/>
                <a:ea typeface="Barlow"/>
                <a:cs typeface="Barlow"/>
                <a:sym typeface="Barlow"/>
              </a:rPr>
              <a:t>  있을까?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Barlow"/>
                <a:ea typeface="Barlow"/>
                <a:cs typeface="Barlow"/>
                <a:sym typeface="Barlow"/>
              </a:rPr>
              <a:t>  어떻게 하면 가짜 정보의 확산을 방지하는데에 기여할 수 있을까?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6" name="Google Shape;426;p32"/>
          <p:cNvSpPr/>
          <p:nvPr/>
        </p:nvSpPr>
        <p:spPr>
          <a:xfrm>
            <a:off x="1279513" y="2609800"/>
            <a:ext cx="305231" cy="23824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2"/>
          <p:cNvSpPr/>
          <p:nvPr/>
        </p:nvSpPr>
        <p:spPr>
          <a:xfrm>
            <a:off x="1279513" y="3368437"/>
            <a:ext cx="305231" cy="23824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2"/>
          <p:cNvSpPr/>
          <p:nvPr/>
        </p:nvSpPr>
        <p:spPr>
          <a:xfrm>
            <a:off x="1279513" y="4127050"/>
            <a:ext cx="305231" cy="23824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32"/>
          <p:cNvGrpSpPr/>
          <p:nvPr/>
        </p:nvGrpSpPr>
        <p:grpSpPr>
          <a:xfrm>
            <a:off x="616652" y="1818022"/>
            <a:ext cx="365499" cy="365499"/>
            <a:chOff x="1922075" y="1629000"/>
            <a:chExt cx="437200" cy="437200"/>
          </a:xfrm>
        </p:grpSpPr>
        <p:sp>
          <p:nvSpPr>
            <p:cNvPr id="430" name="Google Shape;430;p32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32"/>
          <p:cNvSpPr txBox="1"/>
          <p:nvPr/>
        </p:nvSpPr>
        <p:spPr>
          <a:xfrm>
            <a:off x="1056050" y="1730025"/>
            <a:ext cx="4343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Barlow"/>
                <a:ea typeface="Barlow"/>
                <a:cs typeface="Barlow"/>
                <a:sym typeface="Barlow"/>
              </a:rPr>
              <a:t>문제를 어떻게 정의할 것인가?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3" name="Google Shape;433;p32"/>
          <p:cNvSpPr/>
          <p:nvPr/>
        </p:nvSpPr>
        <p:spPr>
          <a:xfrm>
            <a:off x="1056050" y="2225625"/>
            <a:ext cx="3932700" cy="45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1101200" y="2407550"/>
            <a:ext cx="6620100" cy="2160000"/>
          </a:xfrm>
          <a:prstGeom prst="rect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 txBox="1">
            <a:spLocks noGrp="1"/>
          </p:cNvSpPr>
          <p:nvPr>
            <p:ph type="ctrTitle"/>
          </p:nvPr>
        </p:nvSpPr>
        <p:spPr>
          <a:xfrm>
            <a:off x="1085850" y="2238794"/>
            <a:ext cx="4676700" cy="66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500">
                <a:latin typeface="Arial"/>
                <a:ea typeface="Arial"/>
                <a:cs typeface="Arial"/>
                <a:sym typeface="Arial"/>
              </a:rPr>
              <a:t>해결책 탐색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58" name="Google Shape;458;p34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59" name="Google Shape;459;p34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" name="Google Shape;480;p34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81" name="Google Shape;481;p34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4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4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4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4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4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4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4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34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4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4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4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4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34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 rot="-1790022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 rot="-1790022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521;p34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0" name="Google Shape;550;p34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51" name="Google Shape;551;p34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5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해결책 탐색 ➀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569" name="Google Shape;569;p35"/>
          <p:cNvSpPr/>
          <p:nvPr/>
        </p:nvSpPr>
        <p:spPr>
          <a:xfrm rot="10800000" flipH="1">
            <a:off x="5252776" y="2748862"/>
            <a:ext cx="3125400" cy="1964100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5"/>
          <p:cNvSpPr txBox="1"/>
          <p:nvPr/>
        </p:nvSpPr>
        <p:spPr>
          <a:xfrm>
            <a:off x="5521075" y="3460163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 상의 가짜 정보로 의심되는 공유를 실시간으로 감지하여 알려준다.</a:t>
            </a:r>
            <a:endParaRPr sz="16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1" name="Google Shape;571;p35"/>
          <p:cNvGrpSpPr/>
          <p:nvPr/>
        </p:nvGrpSpPr>
        <p:grpSpPr>
          <a:xfrm>
            <a:off x="4124772" y="3363570"/>
            <a:ext cx="745221" cy="734738"/>
            <a:chOff x="4858109" y="2631368"/>
            <a:chExt cx="316442" cy="315000"/>
          </a:xfrm>
        </p:grpSpPr>
        <p:sp>
          <p:nvSpPr>
            <p:cNvPr id="572" name="Google Shape;572;p3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35"/>
          <p:cNvGrpSpPr/>
          <p:nvPr/>
        </p:nvGrpSpPr>
        <p:grpSpPr>
          <a:xfrm>
            <a:off x="5620571" y="2373803"/>
            <a:ext cx="2389812" cy="964568"/>
            <a:chOff x="1442627" y="5710929"/>
            <a:chExt cx="594318" cy="590600"/>
          </a:xfrm>
        </p:grpSpPr>
        <p:sp>
          <p:nvSpPr>
            <p:cNvPr id="575" name="Google Shape;575;p35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어떻게 해결할 수 있을까?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0" name="Google Shape;580;p35"/>
          <p:cNvSpPr/>
          <p:nvPr/>
        </p:nvSpPr>
        <p:spPr>
          <a:xfrm rot="10800000" flipH="1">
            <a:off x="616651" y="2748862"/>
            <a:ext cx="3125400" cy="1964100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5"/>
          <p:cNvSpPr txBox="1"/>
          <p:nvPr/>
        </p:nvSpPr>
        <p:spPr>
          <a:xfrm>
            <a:off x="884975" y="3460175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 상에서 금전적 수익을 목적으로 하는 자극적인 가짜 정보들이 생산되고 실시간으로 빠르게 확산된다.</a:t>
            </a:r>
            <a:endParaRPr sz="160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2" name="Google Shape;582;p35"/>
          <p:cNvGrpSpPr/>
          <p:nvPr/>
        </p:nvGrpSpPr>
        <p:grpSpPr>
          <a:xfrm>
            <a:off x="984446" y="2373803"/>
            <a:ext cx="2389812" cy="964568"/>
            <a:chOff x="1442627" y="5710929"/>
            <a:chExt cx="594318" cy="590600"/>
          </a:xfrm>
        </p:grpSpPr>
        <p:sp>
          <p:nvSpPr>
            <p:cNvPr id="583" name="Google Shape;583;p35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문제의 원인은 무엇인가?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8" name="Google Shape;588;p35"/>
          <p:cNvSpPr txBox="1"/>
          <p:nvPr/>
        </p:nvSpPr>
        <p:spPr>
          <a:xfrm>
            <a:off x="921875" y="1638375"/>
            <a:ext cx="74982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Barlow"/>
                <a:ea typeface="Barlow"/>
                <a:cs typeface="Barlow"/>
                <a:sym typeface="Barlow"/>
              </a:rPr>
              <a:t> 어떻게 하면 가짜 정보의 확산을 방지하는데에 기여할 수 있을까?</a:t>
            </a:r>
            <a:endParaRPr sz="1600" dirty="0"/>
          </a:p>
        </p:txBody>
      </p:sp>
      <p:sp>
        <p:nvSpPr>
          <p:cNvPr id="589" name="Google Shape;589;p35"/>
          <p:cNvSpPr/>
          <p:nvPr/>
        </p:nvSpPr>
        <p:spPr>
          <a:xfrm>
            <a:off x="616638" y="1728500"/>
            <a:ext cx="305231" cy="23824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464255" y="647933"/>
            <a:ext cx="609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 sz="4000">
                <a:latin typeface="Barlow"/>
                <a:ea typeface="Barlow"/>
                <a:cs typeface="Barlow"/>
                <a:sym typeface="Barlow"/>
              </a:rPr>
              <a:t>해결책 탐색 ➁</a:t>
            </a:r>
            <a:endParaRPr sz="4000">
              <a:latin typeface="Barlow Thin"/>
              <a:ea typeface="Barlow Thin"/>
              <a:cs typeface="Barlow Thin"/>
              <a:sym typeface="Barlow Thin"/>
            </a:endParaRPr>
          </a:p>
        </p:txBody>
      </p:sp>
      <p:sp>
        <p:nvSpPr>
          <p:cNvPr id="595" name="Google Shape;595;p36"/>
          <p:cNvSpPr/>
          <p:nvPr/>
        </p:nvSpPr>
        <p:spPr>
          <a:xfrm rot="10800000" flipH="1">
            <a:off x="616651" y="2748862"/>
            <a:ext cx="3125400" cy="1964100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p36"/>
          <p:cNvGrpSpPr/>
          <p:nvPr/>
        </p:nvGrpSpPr>
        <p:grpSpPr>
          <a:xfrm>
            <a:off x="4124772" y="3363570"/>
            <a:ext cx="745221" cy="734738"/>
            <a:chOff x="4858109" y="2631368"/>
            <a:chExt cx="316442" cy="315000"/>
          </a:xfrm>
        </p:grpSpPr>
        <p:sp>
          <p:nvSpPr>
            <p:cNvPr id="597" name="Google Shape;597;p36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36"/>
          <p:cNvSpPr txBox="1"/>
          <p:nvPr/>
        </p:nvSpPr>
        <p:spPr>
          <a:xfrm>
            <a:off x="884975" y="3460188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누구나 쉽게 정보를 생산하고 접근할 수 있게 되면서 사용자는 가짜 정보의 심각성을 잘 인지하지 못하는 경우가 많다.</a:t>
            </a:r>
            <a:endParaRPr sz="160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0" name="Google Shape;600;p36"/>
          <p:cNvGrpSpPr/>
          <p:nvPr/>
        </p:nvGrpSpPr>
        <p:grpSpPr>
          <a:xfrm>
            <a:off x="984446" y="2373803"/>
            <a:ext cx="2389812" cy="964568"/>
            <a:chOff x="1442627" y="5710929"/>
            <a:chExt cx="594318" cy="590600"/>
          </a:xfrm>
        </p:grpSpPr>
        <p:sp>
          <p:nvSpPr>
            <p:cNvPr id="601" name="Google Shape;601;p36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문제의 원인은 무엇인가?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6" name="Google Shape;606;p36"/>
          <p:cNvSpPr/>
          <p:nvPr/>
        </p:nvSpPr>
        <p:spPr>
          <a:xfrm rot="10800000" flipH="1">
            <a:off x="5252776" y="2748862"/>
            <a:ext cx="3125400" cy="1964100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6"/>
          <p:cNvSpPr txBox="1"/>
          <p:nvPr/>
        </p:nvSpPr>
        <p:spPr>
          <a:xfrm>
            <a:off x="5521100" y="3460138"/>
            <a:ext cx="25887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직접 가짜 정보를 등록할 수 있는 시스템을 개발하여 올바른 정보 사용의 중요성을 알려준다.</a:t>
            </a:r>
            <a:endParaRPr sz="160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8" name="Google Shape;608;p36"/>
          <p:cNvGrpSpPr/>
          <p:nvPr/>
        </p:nvGrpSpPr>
        <p:grpSpPr>
          <a:xfrm>
            <a:off x="5620571" y="2373803"/>
            <a:ext cx="2389812" cy="964568"/>
            <a:chOff x="1442627" y="5710929"/>
            <a:chExt cx="594318" cy="590600"/>
          </a:xfrm>
        </p:grpSpPr>
        <p:sp>
          <p:nvSpPr>
            <p:cNvPr id="609" name="Google Shape;609;p36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어떻게 해결할 수 있을까?</a:t>
              </a:r>
              <a:endParaRPr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36"/>
          <p:cNvSpPr/>
          <p:nvPr/>
        </p:nvSpPr>
        <p:spPr>
          <a:xfrm>
            <a:off x="616638" y="1728500"/>
            <a:ext cx="305231" cy="23824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588;p35"/>
          <p:cNvSpPr txBox="1"/>
          <p:nvPr/>
        </p:nvSpPr>
        <p:spPr>
          <a:xfrm>
            <a:off x="921869" y="1638375"/>
            <a:ext cx="74982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 smtClean="0">
                <a:latin typeface="Barlow"/>
                <a:ea typeface="Barlow"/>
                <a:cs typeface="Barlow"/>
                <a:sym typeface="Barlow"/>
              </a:rPr>
              <a:t> 어떻게 </a:t>
            </a:r>
            <a:r>
              <a:rPr lang="ko-KR" altLang="en-US" sz="1600" dirty="0" smtClean="0">
                <a:latin typeface="Barlow"/>
                <a:ea typeface="Barlow"/>
                <a:cs typeface="Barlow"/>
                <a:sym typeface="Barlow"/>
              </a:rPr>
              <a:t>하면 사람들에게 정보의 사실 여부 판단의 중요성을 알려줄 수 있을까</a:t>
            </a:r>
            <a:r>
              <a:rPr lang="en-US" altLang="ko-KR" sz="1600" dirty="0" smtClean="0">
                <a:latin typeface="Barlow"/>
                <a:ea typeface="Barlow"/>
                <a:cs typeface="Barlow"/>
                <a:sym typeface="Barlow"/>
              </a:rPr>
              <a:t>?</a:t>
            </a:r>
            <a:endParaRPr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1702</Words>
  <Application>Microsoft Office PowerPoint</Application>
  <PresentationFormat>화면 슬라이드 쇼(16:9)</PresentationFormat>
  <Paragraphs>387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Calibri</vt:lpstr>
      <vt:lpstr>Barlow Light</vt:lpstr>
      <vt:lpstr>Malgun Gothic</vt:lpstr>
      <vt:lpstr>Barlow Thin</vt:lpstr>
      <vt:lpstr>Raleway Thin</vt:lpstr>
      <vt:lpstr>Raleway</vt:lpstr>
      <vt:lpstr>Barlow</vt:lpstr>
      <vt:lpstr>Arial</vt:lpstr>
      <vt:lpstr>Gaoler template</vt:lpstr>
      <vt:lpstr>가짜 정보의 확산을 막는 방법</vt:lpstr>
      <vt:lpstr>상황 이해</vt:lpstr>
      <vt:lpstr>상황 이해</vt:lpstr>
      <vt:lpstr>문제 발견 및 정의</vt:lpstr>
      <vt:lpstr>문제 발견 및 정의 ➀ </vt:lpstr>
      <vt:lpstr>문제 발견 및 정의 ➁</vt:lpstr>
      <vt:lpstr>해결책 탐색</vt:lpstr>
      <vt:lpstr>해결책 탐색 ➀</vt:lpstr>
      <vt:lpstr>해결책 탐색 ➁</vt:lpstr>
      <vt:lpstr>해결책 탐색 ➂</vt:lpstr>
      <vt:lpstr>해결책 탐색 ➃</vt:lpstr>
      <vt:lpstr>해결책 탐색</vt:lpstr>
      <vt:lpstr>최적해 결정</vt:lpstr>
      <vt:lpstr>최적해 결정</vt:lpstr>
      <vt:lpstr>인공지능 모델</vt:lpstr>
      <vt:lpstr>최적해 결정</vt:lpstr>
      <vt:lpstr>최적해 결정</vt:lpstr>
      <vt:lpstr>최적해 결정</vt:lpstr>
      <vt:lpstr>최적해 결정</vt:lpstr>
      <vt:lpstr>최적해 결정</vt:lpstr>
      <vt:lpstr>최적해 결정</vt:lpstr>
      <vt:lpstr>소프트웨어 설계</vt:lpstr>
      <vt:lpstr>시스템 설계</vt:lpstr>
      <vt:lpstr>확장 프로그램</vt:lpstr>
      <vt:lpstr>확장 프로그램</vt:lpstr>
      <vt:lpstr>카카오톡 봇</vt:lpstr>
      <vt:lpstr>웹 서버</vt:lpstr>
      <vt:lpstr>데이터베이스 ➀</vt:lpstr>
      <vt:lpstr>데이터베이스 ➁</vt:lpstr>
      <vt:lpstr>UI.UX 설계</vt:lpstr>
      <vt:lpstr>확장 프로그램 UI/UX (로그인 페이지)</vt:lpstr>
      <vt:lpstr>확장 프로그램 UI/UX (메인 페이지)</vt:lpstr>
      <vt:lpstr>확장 프로그램 UI/UX (평가 등록페이지)</vt:lpstr>
      <vt:lpstr>확장 프로그램 UI/UX (평가 확인 페이지)</vt:lpstr>
      <vt:lpstr>확장 프로그램 UI/UX (관련 정보 페이지)</vt:lpstr>
      <vt:lpstr>확장 프로그램 UI/UX (프로필 페이지)</vt:lpstr>
      <vt:lpstr>구현</vt:lpstr>
      <vt:lpstr>구현</vt:lpstr>
      <vt:lpstr>구현</vt:lpstr>
      <vt:lpstr>실행</vt:lpstr>
      <vt:lpstr>실행</vt:lpstr>
      <vt:lpstr>크롬 확장프로그램 화면 ➀</vt:lpstr>
      <vt:lpstr>크롬 확장프로그램 화면 ➁</vt:lpstr>
      <vt:lpstr>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kewool</cp:lastModifiedBy>
  <cp:revision>6</cp:revision>
  <dcterms:modified xsi:type="dcterms:W3CDTF">2021-03-13T17:55:37Z</dcterms:modified>
</cp:coreProperties>
</file>